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78" r:id="rId4"/>
    <p:sldId id="279" r:id="rId5"/>
    <p:sldId id="263" r:id="rId6"/>
    <p:sldId id="269" r:id="rId7"/>
    <p:sldId id="281" r:id="rId8"/>
    <p:sldId id="271" r:id="rId9"/>
    <p:sldId id="273" r:id="rId10"/>
    <p:sldId id="280" r:id="rId11"/>
    <p:sldId id="274"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3" d="100"/>
          <a:sy n="73" d="100"/>
        </p:scale>
        <p:origin x="88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image1.jp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g>
</file>

<file path=ppt/media/image20.png>
</file>

<file path=ppt/media/image3.png>
</file>

<file path=ppt/media/image30.png>
</file>

<file path=ppt/media/image4.png>
</file>

<file path=ppt/media/image5.png>
</file>

<file path=ppt/media/image6.jpg>
</file>

<file path=ppt/media/image7.jpe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BDD7C5D6-4714-421E-B7F9-B4D376FE25CE}" type="datetimeFigureOut">
              <a:rPr lang="en-IN" smtClean="0"/>
              <a:t>03-11-2020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3669761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DD7C5D6-4714-421E-B7F9-B4D376FE25CE}" type="datetimeFigureOut">
              <a:rPr lang="en-IN" smtClean="0"/>
              <a:t>03-11-2020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16127807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DD7C5D6-4714-421E-B7F9-B4D376FE25CE}" type="datetimeFigureOut">
              <a:rPr lang="en-IN" smtClean="0"/>
              <a:t>03-11-2020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923688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BDD7C5D6-4714-421E-B7F9-B4D376FE25CE}" type="datetimeFigureOut">
              <a:rPr lang="en-IN" smtClean="0"/>
              <a:t>03-11-2020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29043541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DD7C5D6-4714-421E-B7F9-B4D376FE25CE}" type="datetimeFigureOut">
              <a:rPr lang="en-IN" smtClean="0"/>
              <a:t>03-11-2020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18002032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BDD7C5D6-4714-421E-B7F9-B4D376FE25CE}" type="datetimeFigureOut">
              <a:rPr lang="en-IN" smtClean="0"/>
              <a:t>03-11-2020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12615574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BDD7C5D6-4714-421E-B7F9-B4D376FE25CE}" type="datetimeFigureOut">
              <a:rPr lang="en-IN" smtClean="0"/>
              <a:t>03-11-2020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3412916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BDD7C5D6-4714-421E-B7F9-B4D376FE25CE}" type="datetimeFigureOut">
              <a:rPr lang="en-IN" smtClean="0"/>
              <a:t>03-11-2020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3443048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D7C5D6-4714-421E-B7F9-B4D376FE25CE}" type="datetimeFigureOut">
              <a:rPr lang="en-IN" smtClean="0"/>
              <a:t>03-11-2020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160858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DD7C5D6-4714-421E-B7F9-B4D376FE25CE}" type="datetimeFigureOut">
              <a:rPr lang="en-IN" smtClean="0"/>
              <a:t>03-11-2020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150685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DD7C5D6-4714-421E-B7F9-B4D376FE25CE}" type="datetimeFigureOut">
              <a:rPr lang="en-IN" smtClean="0"/>
              <a:t>03-11-2020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8C42861-7B68-47CD-AD4C-11FD20412CAB}" type="slidenum">
              <a:rPr lang="en-IN" smtClean="0"/>
              <a:t>‹#›</a:t>
            </a:fld>
            <a:endParaRPr lang="en-IN"/>
          </a:p>
        </p:txBody>
      </p:sp>
    </p:spTree>
    <p:extLst>
      <p:ext uri="{BB962C8B-B14F-4D97-AF65-F5344CB8AC3E}">
        <p14:creationId xmlns:p14="http://schemas.microsoft.com/office/powerpoint/2010/main" val="21062876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D7C5D6-4714-421E-B7F9-B4D376FE25CE}" type="datetimeFigureOut">
              <a:rPr lang="en-IN" smtClean="0"/>
              <a:t>03-11-2020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C42861-7B68-47CD-AD4C-11FD20412CAB}" type="slidenum">
              <a:rPr lang="en-IN" smtClean="0"/>
              <a:t>‹#›</a:t>
            </a:fld>
            <a:endParaRPr lang="en-IN"/>
          </a:p>
        </p:txBody>
      </p:sp>
    </p:spTree>
    <p:extLst>
      <p:ext uri="{BB962C8B-B14F-4D97-AF65-F5344CB8AC3E}">
        <p14:creationId xmlns:p14="http://schemas.microsoft.com/office/powerpoint/2010/main" val="20544307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jpg"/><Relationship Id="rId7" Type="http://schemas.microsoft.com/office/2007/relationships/hdphoto" Target="../media/hdphoto2.wdp"/><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 Id="rId9" Type="http://schemas.microsoft.com/office/2007/relationships/hdphoto" Target="../media/hdphoto3.wdp"/></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8.pn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s://2.bp.blogspot.com/-HMWIttDZR_s/VZqyaF9Yc-I/AAAAAAAAA9o/5Loo9s-pONU/s1600/1.png" TargetMode="Externa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s://2.bp.blogspot.com/-HMWIttDZR_s/VZqyaF9Yc-I/AAAAAAAAA9o/5Loo9s-pONU/s1600/1.png" TargetMode="Externa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7" Type="http://schemas.microsoft.com/office/2007/relationships/hdphoto" Target="../media/hdphoto5.wdp"/><Relationship Id="rId2" Type="http://schemas.openxmlformats.org/officeDocument/2006/relationships/image" Target="../media/image6.jpg"/><Relationship Id="rId1" Type="http://schemas.openxmlformats.org/officeDocument/2006/relationships/slideLayout" Target="../slideLayouts/slideLayout7.xml"/><Relationship Id="rId6" Type="http://schemas.openxmlformats.org/officeDocument/2006/relationships/image" Target="../media/image20.png"/><Relationship Id="rId5" Type="http://schemas.microsoft.com/office/2007/relationships/hdphoto" Target="../media/hdphoto4.wdp"/><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7.jpeg"/><Relationship Id="rId7" Type="http://schemas.openxmlformats.org/officeDocument/2006/relationships/image" Target="../media/image2.jpg"/><Relationship Id="rId2" Type="http://schemas.openxmlformats.org/officeDocument/2006/relationships/image" Target="../media/image6.jpg"/><Relationship Id="rId1" Type="http://schemas.openxmlformats.org/officeDocument/2006/relationships/slideLayout" Target="../slideLayouts/slideLayout7.xml"/><Relationship Id="rId6" Type="http://schemas.openxmlformats.org/officeDocument/2006/relationships/hyperlink" Target="https://2.bp.blogspot.com/-HMWIttDZR_s/VZqyaF9Yc-I/AAAAAAAAA9o/5Loo9s-pONU/s1600/1.png" TargetMode="External"/><Relationship Id="rId5" Type="http://schemas.openxmlformats.org/officeDocument/2006/relationships/image" Target="../media/image9.jp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jpeg"/><Relationship Id="rId7" Type="http://schemas.openxmlformats.org/officeDocument/2006/relationships/hyperlink" Target="https://2.bp.blogspot.com/-HMWIttDZR_s/VZqyaF9Yc-I/AAAAAAAAA9o/5Loo9s-pONU/s1600/1.png" TargetMode="External"/><Relationship Id="rId2" Type="http://schemas.openxmlformats.org/officeDocument/2006/relationships/image" Target="../media/image6.jpg"/><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jpeg"/><Relationship Id="rId7" Type="http://schemas.openxmlformats.org/officeDocument/2006/relationships/hyperlink" Target="https://2.bp.blogspot.com/-HMWIttDZR_s/VZqyaF9Yc-I/AAAAAAAAA9o/5Loo9s-pONU/s1600/1.png" TargetMode="External"/><Relationship Id="rId2" Type="http://schemas.openxmlformats.org/officeDocument/2006/relationships/image" Target="../media/image6.jpg"/><Relationship Id="rId1" Type="http://schemas.openxmlformats.org/officeDocument/2006/relationships/slideLayout" Target="../slideLayouts/slideLayout7.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0.jpeg"/><Relationship Id="rId1" Type="http://schemas.openxmlformats.org/officeDocument/2006/relationships/slideLayout" Target="../slideLayouts/slideLayout7.xml"/><Relationship Id="rId11" Type="http://schemas.openxmlformats.org/officeDocument/2006/relationships/image" Target="../media/image8.png"/><Relationship Id="rId10" Type="http://schemas.openxmlformats.org/officeDocument/2006/relationships/hyperlink" Target="https://2.bp.blogspot.com/-HMWIttDZR_s/VZqyaF9Yc-I/AAAAAAAAA9o/5Loo9s-pONU/s1600/1.png" TargetMode="External"/><Relationship Id="rId4" Type="http://schemas.openxmlformats.org/officeDocument/2006/relationships/image" Target="../media/image7.jpeg"/><Relationship Id="rId9" Type="http://schemas.openxmlformats.org/officeDocument/2006/relationships/image" Target="../media/image30.pn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3.pn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s://2.bp.blogspot.com/-HMWIttDZR_s/VZqyaF9Yc-I/AAAAAAAAA9o/5Loo9s-pONU/s1600/1.png" TargetMode="Externa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4.pn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s://2.bp.blogspot.com/-HMWIttDZR_s/VZqyaF9Yc-I/AAAAAAAAA9o/5Loo9s-pONU/s1600/1.png" TargetMode="Externa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6.jpg"/><Relationship Id="rId7" Type="http://schemas.openxmlformats.org/officeDocument/2006/relationships/image" Target="../media/image15.pn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s://2.bp.blogspot.com/-HMWIttDZR_s/VZqyaF9Yc-I/AAAAAAAAA9o/5Loo9s-pONU/s1600/1.png" TargetMode="Externa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7.pn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hyperlink" Target="https://2.bp.blogspot.com/-HMWIttDZR_s/VZqyaF9Yc-I/AAAAAAAAA9o/5Loo9s-pONU/s1600/1.png" TargetMode="External"/><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02" y="-96982"/>
            <a:ext cx="12191999" cy="6954982"/>
          </a:xfrm>
          <a:prstGeom prst="rect">
            <a:avLst/>
          </a:prstGeom>
        </p:spPr>
      </p:pic>
      <p:sp>
        <p:nvSpPr>
          <p:cNvPr id="5" name="Rectangle 4"/>
          <p:cNvSpPr/>
          <p:nvPr/>
        </p:nvSpPr>
        <p:spPr>
          <a:xfrm>
            <a:off x="805454" y="1343563"/>
            <a:ext cx="6514120" cy="3056449"/>
          </a:xfrm>
          <a:prstGeom prst="rect">
            <a:avLst/>
          </a:prstGeom>
          <a:ln/>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sp3d extrusionH="57150">
              <a:bevelT w="38100" h="38100"/>
            </a:sp3d>
          </a:bodyPr>
          <a:lstStyle/>
          <a:p>
            <a:pPr algn="ctr"/>
            <a:r>
              <a:rPr lang="en-IN" sz="4400" b="1" dirty="0" smtClean="0">
                <a:ln/>
                <a:solidFill>
                  <a:schemeClr val="accent6">
                    <a:lumMod val="75000"/>
                  </a:schemeClr>
                </a:solidFill>
                <a:latin typeface="Bell MT" panose="02020503060305020303" pitchFamily="18" charset="0"/>
                <a:cs typeface="Times New Roman" panose="02020603050405020304" pitchFamily="18" charset="0"/>
              </a:rPr>
              <a:t>Interest Calculations – II</a:t>
            </a:r>
          </a:p>
          <a:p>
            <a:pPr algn="ctr"/>
            <a:r>
              <a:rPr lang="en-US" sz="4400" b="1" dirty="0" smtClean="0">
                <a:ln/>
                <a:solidFill>
                  <a:schemeClr val="accent6">
                    <a:lumMod val="75000"/>
                  </a:schemeClr>
                </a:solidFill>
                <a:latin typeface="Bell MT" panose="02020503060305020303" pitchFamily="18" charset="0"/>
                <a:cs typeface="Times New Roman" panose="02020603050405020304" pitchFamily="18" charset="0"/>
              </a:rPr>
              <a:t>(Problems based on installments- CI &amp; SI)</a:t>
            </a:r>
            <a:endParaRPr lang="en-IN" sz="4400" dirty="0">
              <a:solidFill>
                <a:schemeClr val="accent6">
                  <a:lumMod val="75000"/>
                </a:schemeClr>
              </a:solidFill>
              <a:latin typeface="Bell MT" panose="02020503060305020303" pitchFamily="18" charset="0"/>
              <a:cs typeface="Times New Roman" panose="02020603050405020304" pitchFamily="18" charset="0"/>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3773" y="4367645"/>
            <a:ext cx="2376054" cy="2376054"/>
          </a:xfrm>
          <a:prstGeom prst="rect">
            <a:avLst/>
          </a:prstGeom>
          <a:ln>
            <a:noFill/>
          </a:ln>
          <a:effectLst>
            <a:softEdge rad="112500"/>
          </a:effectLst>
        </p:spPr>
      </p:pic>
      <p:pic>
        <p:nvPicPr>
          <p:cNvPr id="8" name="Picture 7"/>
          <p:cNvPicPr>
            <a:picLocks noChangeAspect="1"/>
          </p:cNvPicPr>
          <p:nvPr/>
        </p:nvPicPr>
        <p:blipFill>
          <a:blip r:embed="rId4">
            <a:extLst>
              <a:ext uri="{BEBA8EAE-BF5A-486C-A8C5-ECC9F3942E4B}">
                <a14:imgProps xmlns:a14="http://schemas.microsoft.com/office/drawing/2010/main">
                  <a14:imgLayer r:embed="rId5">
                    <a14:imgEffect>
                      <a14:backgroundRemoval t="0" b="100000" l="9804" r="100000"/>
                    </a14:imgEffect>
                  </a14:imgLayer>
                </a14:imgProps>
              </a:ext>
              <a:ext uri="{28A0092B-C50C-407E-A947-70E740481C1C}">
                <a14:useLocalDpi xmlns:a14="http://schemas.microsoft.com/office/drawing/2010/main" val="0"/>
              </a:ext>
            </a:extLst>
          </a:blip>
          <a:stretch>
            <a:fillRect/>
          </a:stretch>
        </p:blipFill>
        <p:spPr>
          <a:xfrm>
            <a:off x="9386888" y="5685578"/>
            <a:ext cx="1362732" cy="1058121"/>
          </a:xfrm>
          <a:prstGeom prst="rect">
            <a:avLst/>
          </a:prstGeom>
        </p:spPr>
      </p:pic>
      <p:pic>
        <p:nvPicPr>
          <p:cNvPr id="9" name="Picture 8"/>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0228941" y="2871788"/>
            <a:ext cx="2116595" cy="1828800"/>
          </a:xfrm>
          <a:prstGeom prst="rect">
            <a:avLst/>
          </a:prstGeom>
          <a:ln>
            <a:noFill/>
          </a:ln>
          <a:effectLst>
            <a:softEdge rad="112500"/>
          </a:effectLst>
        </p:spPr>
      </p:pic>
      <p:pic>
        <p:nvPicPr>
          <p:cNvPr id="10" name="Picture 9"/>
          <p:cNvPicPr>
            <a:picLocks noChangeAspect="1"/>
          </p:cNvPicPr>
          <p:nvPr/>
        </p:nvPicPr>
        <p:blipFill>
          <a:blip r:embed="rId8">
            <a:extLst>
              <a:ext uri="{BEBA8EAE-BF5A-486C-A8C5-ECC9F3942E4B}">
                <a14:imgProps xmlns:a14="http://schemas.microsoft.com/office/drawing/2010/main">
                  <a14:imgLayer r:embed="rId9">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2662238" y="0"/>
            <a:ext cx="1497589" cy="1497589"/>
          </a:xfrm>
          <a:prstGeom prst="rect">
            <a:avLst/>
          </a:prstGeom>
        </p:spPr>
      </p:pic>
    </p:spTree>
    <p:extLst>
      <p:ext uri="{BB962C8B-B14F-4D97-AF65-F5344CB8AC3E}">
        <p14:creationId xmlns:p14="http://schemas.microsoft.com/office/powerpoint/2010/main" val="17721311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5535194" y="778018"/>
            <a:ext cx="5566060" cy="574963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Compound Interest is the interest calculated on the initial principal and the accumulated interest of previous periods of a deposit or loan. In easy words, it can be said as </a:t>
            </a:r>
            <a:r>
              <a:rPr lang="en-US" sz="2000" b="1" dirty="0">
                <a:latin typeface="Times New Roman" panose="02020603050405020304" pitchFamily="18" charset="0"/>
                <a:cs typeface="Times New Roman" panose="02020603050405020304" pitchFamily="18" charset="0"/>
              </a:rPr>
              <a:t>"interest on interest"</a:t>
            </a:r>
            <a:r>
              <a:rPr lang="en-US" sz="2000" dirty="0">
                <a:latin typeface="Times New Roman" panose="02020603050405020304" pitchFamily="18" charset="0"/>
                <a:cs typeface="Times New Roman" panose="02020603050405020304" pitchFamily="18" charset="0"/>
              </a:rPr>
              <a:t>.</a:t>
            </a:r>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704202" y="142875"/>
            <a:ext cx="12690763" cy="6715125"/>
          </a:xfrm>
          <a:prstGeom prst="rect">
            <a:avLst/>
          </a:prstGeom>
          <a:blipFill>
            <a:blip r:embed="rId4"/>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hlinkClick r:id="rId5"/>
              </a:rPr>
              <a:t>  </a:t>
            </a:r>
            <a:endParaRPr kumimoji="0" lang="en-US" altLang="en-US" sz="7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dirty="0" smtClean="0">
                <a:ln>
                  <a:noFill/>
                </a:ln>
                <a:solidFill>
                  <a:schemeClr val="tx1"/>
                </a:solidFill>
                <a:effectLst/>
                <a:latin typeface="Georgia" panose="02040502050405020303" pitchFamily="18" charset="0"/>
              </a:rPr>
              <a:t/>
            </a:r>
            <a:br>
              <a:rPr kumimoji="0" lang="en-US" altLang="en-US" sz="7200" b="0" i="0" u="none" strike="noStrike" cap="none" normalizeH="0" baseline="0" dirty="0" smtClean="0">
                <a:ln>
                  <a:noFill/>
                </a:ln>
                <a:solidFill>
                  <a:schemeClr val="tx1"/>
                </a:solidFill>
                <a:effectLst/>
                <a:latin typeface="Georgia" panose="02040502050405020303" pitchFamily="18" charset="0"/>
              </a:rPr>
            </a:br>
            <a:endParaRPr kumimoji="0" lang="en-US" altLang="en-US" sz="7200" b="0" i="0" u="none" strike="noStrike" cap="none" normalizeH="0" baseline="0" dirty="0" smtClean="0">
              <a:ln>
                <a:noFill/>
              </a:ln>
              <a:solidFill>
                <a:schemeClr val="tx1"/>
              </a:solidFill>
              <a:effectLst/>
              <a:latin typeface="Georgia" panose="02040502050405020303" pitchFamily="18" charset="0"/>
            </a:endParaRPr>
          </a:p>
        </p:txBody>
      </p:sp>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09607" y="5215665"/>
            <a:ext cx="2210810" cy="2064325"/>
          </a:xfrm>
          <a:prstGeom prst="rect">
            <a:avLst/>
          </a:prstGeom>
        </p:spPr>
      </p:pic>
      <p:sp>
        <p:nvSpPr>
          <p:cNvPr id="6" name="TextBox 5"/>
          <p:cNvSpPr txBox="1"/>
          <p:nvPr/>
        </p:nvSpPr>
        <p:spPr>
          <a:xfrm>
            <a:off x="581891" y="229170"/>
            <a:ext cx="11166764" cy="1200329"/>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en-US" sz="2400" dirty="0">
                <a:latin typeface="Times New Roman" panose="02020603050405020304" pitchFamily="18" charset="0"/>
                <a:cs typeface="Times New Roman" panose="02020603050405020304" pitchFamily="18" charset="0"/>
              </a:rPr>
              <a:t>A device is available for </a:t>
            </a:r>
            <a:r>
              <a:rPr lang="en-US" sz="2400" dirty="0" err="1">
                <a:latin typeface="Times New Roman" panose="02020603050405020304" pitchFamily="18" charset="0"/>
                <a:cs typeface="Times New Roman" panose="02020603050405020304" pitchFamily="18" charset="0"/>
              </a:rPr>
              <a:t>Rs</a:t>
            </a:r>
            <a:r>
              <a:rPr lang="en-US" sz="2400" dirty="0">
                <a:latin typeface="Times New Roman" panose="02020603050405020304" pitchFamily="18" charset="0"/>
                <a:cs typeface="Times New Roman" panose="02020603050405020304" pitchFamily="18" charset="0"/>
              </a:rPr>
              <a:t> 5000 cash or </a:t>
            </a:r>
            <a:r>
              <a:rPr lang="en-US" sz="2400" dirty="0" err="1">
                <a:latin typeface="Times New Roman" panose="02020603050405020304" pitchFamily="18" charset="0"/>
                <a:cs typeface="Times New Roman" panose="02020603050405020304" pitchFamily="18" charset="0"/>
              </a:rPr>
              <a:t>Rs</a:t>
            </a:r>
            <a:r>
              <a:rPr lang="en-US" sz="2400" dirty="0">
                <a:latin typeface="Times New Roman" panose="02020603050405020304" pitchFamily="18" charset="0"/>
                <a:cs typeface="Times New Roman" panose="02020603050405020304" pitchFamily="18" charset="0"/>
              </a:rPr>
              <a:t> 500 down payment followed by 4 equal installments. If the rate of interest charged is 25% per annum simple interest, calculate the monthly installment.</a:t>
            </a:r>
            <a:endParaRPr lang="en-I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5" name="Rectangle 14"/>
              <p:cNvSpPr/>
              <p:nvPr/>
            </p:nvSpPr>
            <p:spPr>
              <a:xfrm>
                <a:off x="1227835" y="1691066"/>
                <a:ext cx="8778313" cy="490536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IN" sz="2000" b="1" dirty="0" smtClean="0">
                    <a:latin typeface="Times New Roman" panose="02020603050405020304" pitchFamily="18" charset="0"/>
                    <a:cs typeface="Times New Roman" panose="02020603050405020304" pitchFamily="18" charset="0"/>
                  </a:rPr>
                  <a:t>Solution</a:t>
                </a:r>
                <a:r>
                  <a:rPr lang="en-IN" sz="2000" b="1" dirty="0" smtClean="0">
                    <a:latin typeface="Times New Roman" panose="02020603050405020304" pitchFamily="18" charset="0"/>
                    <a:cs typeface="Times New Roman" panose="02020603050405020304" pitchFamily="18" charset="0"/>
                  </a:rPr>
                  <a:t>:</a:t>
                </a:r>
              </a:p>
              <a:p>
                <a:r>
                  <a:rPr lang="en-US" sz="2000" b="1" dirty="0">
                    <a:latin typeface="Times New Roman" panose="02020603050405020304" pitchFamily="18" charset="0"/>
                    <a:cs typeface="Times New Roman" panose="02020603050405020304" pitchFamily="18" charset="0"/>
                  </a:rPr>
                  <a:t>P </a:t>
                </a:r>
                <a:r>
                  <a:rPr lang="en-US" sz="2000" b="1" dirty="0">
                    <a:latin typeface="Times New Roman" panose="02020603050405020304" pitchFamily="18" charset="0"/>
                    <a:cs typeface="Times New Roman" panose="02020603050405020304" pitchFamily="18" charset="0"/>
                  </a:rPr>
                  <a:t>+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𝑷</m:t>
                        </m:r>
                        <m:r>
                          <a:rPr lang="en-US" sz="2000" b="1" i="1">
                            <a:latin typeface="Cambria Math" panose="02040503050406030204" pitchFamily="18" charset="0"/>
                          </a:rPr>
                          <m:t> ×</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oMath>
                </a14:m>
                <a:r>
                  <a:rPr lang="en-US" sz="2000" b="1" dirty="0">
                    <a:latin typeface="Times New Roman" panose="02020603050405020304" pitchFamily="18" charset="0"/>
                    <a:cs typeface="Times New Roman" panose="02020603050405020304" pitchFamily="18" charset="0"/>
                  </a:rPr>
                  <a:t> =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a:latin typeface="Cambria Math" panose="02040503050406030204" pitchFamily="18" charset="0"/>
                          </a:rPr>
                          <m:t>𝟏</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oMath>
                </a14:m>
                <a:r>
                  <a:rPr lang="en-US" sz="2000" b="1" dirty="0">
                    <a:latin typeface="Times New Roman" panose="02020603050405020304" pitchFamily="18" charset="0"/>
                    <a:cs typeface="Times New Roman" panose="02020603050405020304" pitchFamily="18" charset="0"/>
                  </a:rPr>
                  <a:t>  +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a:latin typeface="Cambria Math" panose="02040503050406030204" pitchFamily="18" charset="0"/>
                          </a:rPr>
                          <m:t>𝟐</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r>
                      <a:rPr lang="en-US" sz="2000" b="1" i="1">
                        <a:latin typeface="Cambria Math" panose="02040503050406030204" pitchFamily="18" charset="0"/>
                      </a:rPr>
                      <m:t> </m:t>
                    </m:r>
                  </m:oMath>
                </a14:m>
                <a:r>
                  <a:rPr lang="en-US" sz="2000" b="1" dirty="0">
                    <a:latin typeface="Times New Roman" panose="02020603050405020304" pitchFamily="18" charset="0"/>
                    <a:cs typeface="Times New Roman" panose="02020603050405020304" pitchFamily="18" charset="0"/>
                  </a:rPr>
                  <a:t>+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a:latin typeface="Cambria Math" panose="02040503050406030204" pitchFamily="18" charset="0"/>
                          </a:rPr>
                          <m:t>𝟑</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oMath>
                </a14:m>
                <a:r>
                  <a:rPr lang="en-US" sz="2000" b="1" dirty="0">
                    <a:latin typeface="Times New Roman" panose="02020603050405020304" pitchFamily="18" charset="0"/>
                    <a:cs typeface="Times New Roman" panose="02020603050405020304" pitchFamily="18" charset="0"/>
                  </a:rPr>
                  <a:t> + …….. </a:t>
                </a:r>
                <a:r>
                  <a:rPr lang="en-US" sz="2000" b="1" dirty="0">
                    <a:latin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cs typeface="Times New Roman" panose="02020603050405020304" pitchFamily="18" charset="0"/>
                  </a:rPr>
                  <a:t>x</a:t>
                </a:r>
              </a:p>
              <a:p>
                <a:endParaRPr lang="en-US" sz="2000" dirty="0" smtClean="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After </a:t>
                </a:r>
                <a:r>
                  <a:rPr lang="en-US" sz="2000" dirty="0">
                    <a:latin typeface="Times New Roman" panose="02020603050405020304" pitchFamily="18" charset="0"/>
                    <a:cs typeface="Times New Roman" panose="02020603050405020304" pitchFamily="18" charset="0"/>
                  </a:rPr>
                  <a:t>paying a down payment of 500 amount to be paid will </a:t>
                </a:r>
                <a:r>
                  <a:rPr lang="en-US" sz="2000" dirty="0" smtClean="0">
                    <a:latin typeface="Times New Roman" panose="02020603050405020304" pitchFamily="18" charset="0"/>
                    <a:cs typeface="Times New Roman" panose="02020603050405020304" pitchFamily="18" charset="0"/>
                  </a:rPr>
                  <a:t>be 5000-500=4500</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Total amount of installments for 4 months will be</a:t>
                </a:r>
              </a:p>
              <a:p>
                <a:endParaRPr lang="en-US" sz="2000" dirty="0" smtClean="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4500 </a:t>
                </a:r>
                <a:r>
                  <a:rPr lang="en-US" sz="2000" b="1" dirty="0">
                    <a:latin typeface="Times New Roman" panose="02020603050405020304" pitchFamily="18" charset="0"/>
                    <a:cs typeface="Times New Roman" panose="02020603050405020304" pitchFamily="18" charset="0"/>
                  </a:rPr>
                  <a:t>+ </a:t>
                </a:r>
                <a14:m>
                  <m:oMath xmlns:m="http://schemas.openxmlformats.org/officeDocument/2006/math">
                    <m:f>
                      <m:fPr>
                        <m:ctrlPr>
                          <a:rPr lang="en-IN" sz="2000" b="1" i="1">
                            <a:latin typeface="Cambria Math" panose="02040503050406030204" pitchFamily="18" charset="0"/>
                          </a:rPr>
                        </m:ctrlPr>
                      </m:fPr>
                      <m:num>
                        <m:r>
                          <a:rPr lang="en-US" sz="2000" b="1" i="1" smtClean="0">
                            <a:latin typeface="Cambria Math" panose="02040503050406030204" pitchFamily="18" charset="0"/>
                          </a:rPr>
                          <m:t>𝟒𝟓𝟎𝟎</m:t>
                        </m:r>
                        <m:r>
                          <a:rPr lang="en-US" sz="2000" b="1" i="1">
                            <a:latin typeface="Cambria Math" panose="02040503050406030204" pitchFamily="18" charset="0"/>
                          </a:rPr>
                          <m:t> ×</m:t>
                        </m:r>
                        <m:r>
                          <a:rPr lang="en-US" sz="2000" b="1" i="1" smtClean="0">
                            <a:latin typeface="Cambria Math" panose="02040503050406030204" pitchFamily="18" charset="0"/>
                          </a:rPr>
                          <m:t>𝟒</m:t>
                        </m:r>
                        <m:r>
                          <a:rPr lang="en-US" sz="2000" b="1" i="1">
                            <a:latin typeface="Cambria Math" panose="02040503050406030204" pitchFamily="18" charset="0"/>
                          </a:rPr>
                          <m:t>×</m:t>
                        </m:r>
                        <m:r>
                          <a:rPr lang="en-US" sz="2000" b="1" i="1" smtClean="0">
                            <a:latin typeface="Cambria Math" panose="02040503050406030204" pitchFamily="18" charset="0"/>
                          </a:rPr>
                          <m:t>𝟐𝟓</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oMath>
                </a14:m>
                <a:r>
                  <a:rPr lang="en-US" sz="2000" b="1" dirty="0">
                    <a:latin typeface="Times New Roman" panose="02020603050405020304" pitchFamily="18" charset="0"/>
                    <a:cs typeface="Times New Roman" panose="02020603050405020304" pitchFamily="18" charset="0"/>
                  </a:rPr>
                  <a:t> =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m:t>
                        </m:r>
                        <m:r>
                          <a:rPr lang="en-US" sz="2000" b="1" i="1" smtClean="0">
                            <a:latin typeface="Cambria Math" panose="02040503050406030204" pitchFamily="18" charset="0"/>
                          </a:rPr>
                          <m:t>𝟑</m:t>
                        </m:r>
                        <m:r>
                          <a:rPr lang="en-US" sz="2000" b="1" i="1">
                            <a:latin typeface="Cambria Math" panose="02040503050406030204" pitchFamily="18" charset="0"/>
                          </a:rPr>
                          <m:t>)×</m:t>
                        </m:r>
                        <m:r>
                          <a:rPr lang="en-US" sz="2000" b="1" i="1" smtClean="0">
                            <a:latin typeface="Cambria Math" panose="02040503050406030204" pitchFamily="18" charset="0"/>
                          </a:rPr>
                          <m:t>𝟐𝟓</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oMath>
                </a14:m>
                <a:r>
                  <a:rPr lang="en-US" sz="2000" b="1" dirty="0">
                    <a:latin typeface="Times New Roman" panose="02020603050405020304" pitchFamily="18" charset="0"/>
                    <a:cs typeface="Times New Roman" panose="02020603050405020304" pitchFamily="18" charset="0"/>
                  </a:rPr>
                  <a:t>  +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𝟐</m:t>
                        </m:r>
                        <m:r>
                          <a:rPr lang="en-US" sz="2000" b="1" i="1">
                            <a:latin typeface="Cambria Math" panose="02040503050406030204" pitchFamily="18" charset="0"/>
                          </a:rPr>
                          <m:t>)×</m:t>
                        </m:r>
                        <m:r>
                          <a:rPr lang="en-US" sz="2000" b="1" i="1" smtClean="0">
                            <a:latin typeface="Cambria Math" panose="02040503050406030204" pitchFamily="18" charset="0"/>
                          </a:rPr>
                          <m:t>𝟐𝟓</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r>
                      <a:rPr lang="en-US" sz="2000" b="1" i="1">
                        <a:latin typeface="Cambria Math" panose="02040503050406030204" pitchFamily="18" charset="0"/>
                      </a:rPr>
                      <m:t> </m:t>
                    </m:r>
                  </m:oMath>
                </a14:m>
                <a:r>
                  <a:rPr lang="en-US" sz="2000" b="1" dirty="0">
                    <a:latin typeface="Times New Roman" panose="02020603050405020304" pitchFamily="18" charset="0"/>
                    <a:cs typeface="Times New Roman" panose="02020603050405020304" pitchFamily="18" charset="0"/>
                  </a:rPr>
                  <a:t>+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smtClean="0">
                            <a:latin typeface="Cambria Math" panose="02040503050406030204" pitchFamily="18" charset="0"/>
                          </a:rPr>
                          <m:t>𝟏</m:t>
                        </m:r>
                        <m:r>
                          <a:rPr lang="en-US" sz="2000" b="1" i="1">
                            <a:latin typeface="Cambria Math" panose="02040503050406030204" pitchFamily="18" charset="0"/>
                          </a:rPr>
                          <m:t>)×</m:t>
                        </m:r>
                        <m:r>
                          <a:rPr lang="en-US" sz="2000" b="1" i="1" smtClean="0">
                            <a:latin typeface="Cambria Math" panose="02040503050406030204" pitchFamily="18" charset="0"/>
                          </a:rPr>
                          <m:t>𝟐𝟓</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oMath>
                </a14:m>
                <a:r>
                  <a:rPr lang="en-US" sz="2000" b="1" dirty="0" smtClean="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 </a:t>
                </a:r>
                <a:r>
                  <a:rPr lang="en-US" sz="2000" b="1" dirty="0" smtClean="0">
                    <a:latin typeface="Times New Roman" panose="02020603050405020304" pitchFamily="18" charset="0"/>
                    <a:cs typeface="Times New Roman" panose="02020603050405020304" pitchFamily="18" charset="0"/>
                  </a:rPr>
                  <a:t>x</a:t>
                </a:r>
              </a:p>
              <a:p>
                <a:endParaRPr lang="en-US" sz="2000" b="1"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4500+375 = </a:t>
                </a:r>
                <a14:m>
                  <m:oMath xmlns:m="http://schemas.openxmlformats.org/officeDocument/2006/math">
                    <m:f>
                      <m:fPr>
                        <m:ctrlPr>
                          <a:rPr lang="en-IN" sz="2000" b="1" i="1">
                            <a:latin typeface="Cambria Math" panose="02040503050406030204" pitchFamily="18" charset="0"/>
                          </a:rPr>
                        </m:ctrlPr>
                      </m:fPr>
                      <m:num>
                        <m:r>
                          <a:rPr lang="en-US" sz="2000" b="1" i="1" smtClean="0">
                            <a:latin typeface="Cambria Math" panose="02040503050406030204" pitchFamily="18" charset="0"/>
                          </a:rPr>
                          <m:t>𝟑𝟑</m:t>
                        </m:r>
                        <m:r>
                          <a:rPr lang="en-US" sz="2000" b="1" i="1">
                            <a:latin typeface="Cambria Math" panose="02040503050406030204" pitchFamily="18" charset="0"/>
                          </a:rPr>
                          <m:t>𝒙</m:t>
                        </m:r>
                      </m:num>
                      <m:den>
                        <m:r>
                          <a:rPr lang="en-US" sz="2000" b="1" i="1" smtClean="0">
                            <a:latin typeface="Cambria Math" panose="02040503050406030204" pitchFamily="18" charset="0"/>
                          </a:rPr>
                          <m:t>𝟖</m:t>
                        </m:r>
                      </m:den>
                    </m:f>
                  </m:oMath>
                </a14:m>
                <a:endParaRPr lang="en-US" sz="2000" b="1" dirty="0" smtClean="0">
                  <a:latin typeface="Times New Roman" panose="02020603050405020304" pitchFamily="18" charset="0"/>
                </a:endParaRPr>
              </a:p>
              <a:p>
                <a:endParaRPr lang="en-US" sz="2000" b="1" dirty="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X = </a:t>
                </a:r>
                <a:r>
                  <a:rPr lang="en-US" sz="2000" b="1" dirty="0" err="1" smtClean="0">
                    <a:latin typeface="Times New Roman" panose="02020603050405020304" pitchFamily="18" charset="0"/>
                    <a:cs typeface="Times New Roman" panose="02020603050405020304" pitchFamily="18" charset="0"/>
                  </a:rPr>
                  <a:t>Rs</a:t>
                </a:r>
                <a:r>
                  <a:rPr lang="en-US" sz="2000" b="1" dirty="0" smtClean="0">
                    <a:latin typeface="Times New Roman" panose="02020603050405020304" pitchFamily="18" charset="0"/>
                    <a:cs typeface="Times New Roman" panose="02020603050405020304" pitchFamily="18" charset="0"/>
                  </a:rPr>
                  <a:t>. 1181.8 </a:t>
                </a:r>
                <a:endParaRPr lang="en-US" sz="2000" b="1"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r>
                  <a:rPr lang="en-IN" sz="2000" dirty="0" smtClean="0">
                    <a:latin typeface="Times New Roman" panose="02020603050405020304" pitchFamily="18" charset="0"/>
                    <a:cs typeface="Times New Roman" panose="02020603050405020304" pitchFamily="18" charset="0"/>
                  </a:rPr>
                  <a:t> </a:t>
                </a: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mc:Choice>
        <mc:Fallback>
          <p:sp>
            <p:nvSpPr>
              <p:cNvPr id="15" name="Rectangle 14"/>
              <p:cNvSpPr>
                <a:spLocks noRot="1" noChangeAspect="1" noMove="1" noResize="1" noEditPoints="1" noAdjustHandles="1" noChangeArrowheads="1" noChangeShapeType="1" noTextEdit="1"/>
              </p:cNvSpPr>
              <p:nvPr/>
            </p:nvSpPr>
            <p:spPr>
              <a:xfrm>
                <a:off x="1227835" y="1691066"/>
                <a:ext cx="8778313" cy="4905367"/>
              </a:xfrm>
              <a:prstGeom prst="rect">
                <a:avLst/>
              </a:prstGeom>
              <a:blipFill>
                <a:blip r:embed="rId7"/>
                <a:stretch>
                  <a:fillRect l="-484"/>
                </a:stretch>
              </a:blipFill>
            </p:spPr>
            <p:txBody>
              <a:bodyPr/>
              <a:lstStyle/>
              <a:p>
                <a:r>
                  <a:rPr lang="en-IN">
                    <a:noFill/>
                  </a:rPr>
                  <a:t> </a:t>
                </a:r>
              </a:p>
            </p:txBody>
          </p:sp>
        </mc:Fallback>
      </mc:AlternateContent>
    </p:spTree>
    <p:extLst>
      <p:ext uri="{BB962C8B-B14F-4D97-AF65-F5344CB8AC3E}">
        <p14:creationId xmlns:p14="http://schemas.microsoft.com/office/powerpoint/2010/main" val="1452595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
                                            <p:txEl>
                                              <p:pRg st="10" end="10"/>
                                            </p:txEl>
                                          </p:spTgt>
                                        </p:tgtEl>
                                        <p:attrNameLst>
                                          <p:attrName>style.visibility</p:attrName>
                                        </p:attrNameLst>
                                      </p:cBhvr>
                                      <p:to>
                                        <p:strVal val="visible"/>
                                      </p:to>
                                    </p:set>
                                    <p:anim calcmode="lin" valueType="num">
                                      <p:cBhvr additive="base">
                                        <p:cTn id="13" dur="500" fill="hold"/>
                                        <p:tgtEl>
                                          <p:spTgt spid="15">
                                            <p:txEl>
                                              <p:pRg st="10" end="1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txEl>
                                              <p:pRg st="10" end="1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5">
                                            <p:txEl>
                                              <p:pRg st="11" end="11"/>
                                            </p:txEl>
                                          </p:spTgt>
                                        </p:tgtEl>
                                        <p:attrNameLst>
                                          <p:attrName>style.visibility</p:attrName>
                                        </p:attrNameLst>
                                      </p:cBhvr>
                                      <p:to>
                                        <p:strVal val="visible"/>
                                      </p:to>
                                    </p:set>
                                    <p:anim calcmode="lin" valueType="num">
                                      <p:cBhvr additive="base">
                                        <p:cTn id="17" dur="500" fill="hold"/>
                                        <p:tgtEl>
                                          <p:spTgt spid="15">
                                            <p:txEl>
                                              <p:pRg st="11" end="1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5">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5">
                                            <p:txEl>
                                              <p:pRg st="13" end="13"/>
                                            </p:txEl>
                                          </p:spTgt>
                                        </p:tgtEl>
                                        <p:attrNameLst>
                                          <p:attrName>style.visibility</p:attrName>
                                        </p:attrNameLst>
                                      </p:cBhvr>
                                      <p:to>
                                        <p:strVal val="visible"/>
                                      </p:to>
                                    </p:set>
                                    <p:anim calcmode="lin" valueType="num">
                                      <p:cBhvr additive="base">
                                        <p:cTn id="23" dur="500" fill="hold"/>
                                        <p:tgtEl>
                                          <p:spTgt spid="15">
                                            <p:txEl>
                                              <p:pRg st="13" end="1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5">
                                            <p:txEl>
                                              <p:pRg st="13" end="13"/>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5">
                                            <p:txEl>
                                              <p:pRg st="14" end="14"/>
                                            </p:txEl>
                                          </p:spTgt>
                                        </p:tgtEl>
                                        <p:attrNameLst>
                                          <p:attrName>style.visibility</p:attrName>
                                        </p:attrNameLst>
                                      </p:cBhvr>
                                      <p:to>
                                        <p:strVal val="visible"/>
                                      </p:to>
                                    </p:set>
                                    <p:anim calcmode="lin" valueType="num">
                                      <p:cBhvr additive="base">
                                        <p:cTn id="27" dur="500" fill="hold"/>
                                        <p:tgtEl>
                                          <p:spTgt spid="15">
                                            <p:txEl>
                                              <p:pRg st="14" end="1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5">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15">
                                            <p:txEl>
                                              <p:pRg st="16" end="16"/>
                                            </p:txEl>
                                          </p:spTgt>
                                        </p:tgtEl>
                                        <p:attrNameLst>
                                          <p:attrName>style.visibility</p:attrName>
                                        </p:attrNameLst>
                                      </p:cBhvr>
                                      <p:to>
                                        <p:strVal val="visible"/>
                                      </p:to>
                                    </p:set>
                                    <p:anim calcmode="lin" valueType="num">
                                      <p:cBhvr additive="base">
                                        <p:cTn id="33" dur="500" fill="hold"/>
                                        <p:tgtEl>
                                          <p:spTgt spid="15">
                                            <p:txEl>
                                              <p:pRg st="16" end="1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15">
                                            <p:txEl>
                                              <p:pRg st="16" end="16"/>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15">
                                            <p:txEl>
                                              <p:pRg st="18" end="18"/>
                                            </p:txEl>
                                          </p:spTgt>
                                        </p:tgtEl>
                                        <p:attrNameLst>
                                          <p:attrName>style.visibility</p:attrName>
                                        </p:attrNameLst>
                                      </p:cBhvr>
                                      <p:to>
                                        <p:strVal val="visible"/>
                                      </p:to>
                                    </p:set>
                                    <p:anim calcmode="lin" valueType="num">
                                      <p:cBhvr additive="base">
                                        <p:cTn id="39" dur="500" fill="hold"/>
                                        <p:tgtEl>
                                          <p:spTgt spid="15">
                                            <p:txEl>
                                              <p:pRg st="18" end="18"/>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15">
                                            <p:txEl>
                                              <p:pRg st="18" end="18"/>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15">
                                            <p:txEl>
                                              <p:pRg st="20" end="20"/>
                                            </p:txEl>
                                          </p:spTgt>
                                        </p:tgtEl>
                                        <p:attrNameLst>
                                          <p:attrName>style.visibility</p:attrName>
                                        </p:attrNameLst>
                                      </p:cBhvr>
                                      <p:to>
                                        <p:strVal val="visible"/>
                                      </p:to>
                                    </p:set>
                                    <p:anim calcmode="lin" valueType="num">
                                      <p:cBhvr additive="base">
                                        <p:cTn id="45" dur="500" fill="hold"/>
                                        <p:tgtEl>
                                          <p:spTgt spid="15">
                                            <p:txEl>
                                              <p:pRg st="20" end="2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15">
                                            <p:txEl>
                                              <p:pRg st="20" end="2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5535194" y="778018"/>
            <a:ext cx="5566060" cy="574963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Compound Interest is the interest calculated on the initial principal and the accumulated interest of previous periods of a deposit or loan. In easy words, it can be said as </a:t>
            </a:r>
            <a:r>
              <a:rPr lang="en-US" sz="2000" b="1" dirty="0">
                <a:latin typeface="Times New Roman" panose="02020603050405020304" pitchFamily="18" charset="0"/>
                <a:cs typeface="Times New Roman" panose="02020603050405020304" pitchFamily="18" charset="0"/>
              </a:rPr>
              <a:t>"interest on interest"</a:t>
            </a:r>
            <a:r>
              <a:rPr lang="en-US" sz="2000" dirty="0">
                <a:latin typeface="Times New Roman" panose="02020603050405020304" pitchFamily="18" charset="0"/>
                <a:cs typeface="Times New Roman" panose="02020603050405020304" pitchFamily="18" charset="0"/>
              </a:rPr>
              <a:t>.</a:t>
            </a:r>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704202" y="142875"/>
            <a:ext cx="12690763" cy="6715125"/>
          </a:xfrm>
          <a:prstGeom prst="rect">
            <a:avLst/>
          </a:prstGeom>
          <a:blipFill>
            <a:blip r:embed="rId4"/>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hlinkClick r:id="rId5"/>
              </a:rPr>
              <a:t>  </a:t>
            </a:r>
            <a:endParaRPr kumimoji="0" lang="en-US" altLang="en-US" sz="7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dirty="0" smtClean="0">
                <a:ln>
                  <a:noFill/>
                </a:ln>
                <a:solidFill>
                  <a:schemeClr val="tx1"/>
                </a:solidFill>
                <a:effectLst/>
                <a:latin typeface="Georgia" panose="02040502050405020303" pitchFamily="18" charset="0"/>
              </a:rPr>
              <a:t/>
            </a:r>
            <a:br>
              <a:rPr kumimoji="0" lang="en-US" altLang="en-US" sz="7200" b="0" i="0" u="none" strike="noStrike" cap="none" normalizeH="0" baseline="0" dirty="0" smtClean="0">
                <a:ln>
                  <a:noFill/>
                </a:ln>
                <a:solidFill>
                  <a:schemeClr val="tx1"/>
                </a:solidFill>
                <a:effectLst/>
                <a:latin typeface="Georgia" panose="02040502050405020303" pitchFamily="18" charset="0"/>
              </a:rPr>
            </a:br>
            <a:endParaRPr kumimoji="0" lang="en-US" altLang="en-US" sz="7200" b="0" i="0" u="none" strike="noStrike" cap="none" normalizeH="0" baseline="0" dirty="0" smtClean="0">
              <a:ln>
                <a:noFill/>
              </a:ln>
              <a:solidFill>
                <a:schemeClr val="tx1"/>
              </a:solidFill>
              <a:effectLst/>
              <a:latin typeface="Georgia" panose="02040502050405020303" pitchFamily="18" charset="0"/>
            </a:endParaRPr>
          </a:p>
        </p:txBody>
      </p:sp>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09607" y="5215665"/>
            <a:ext cx="2210810" cy="2064325"/>
          </a:xfrm>
          <a:prstGeom prst="rect">
            <a:avLst/>
          </a:prstGeom>
        </p:spPr>
      </p:pic>
      <p:sp>
        <p:nvSpPr>
          <p:cNvPr id="6" name="TextBox 5"/>
          <p:cNvSpPr txBox="1"/>
          <p:nvPr/>
        </p:nvSpPr>
        <p:spPr>
          <a:xfrm>
            <a:off x="581891" y="229170"/>
            <a:ext cx="11166764" cy="830997"/>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en-US" sz="2400" dirty="0">
                <a:latin typeface="Times New Roman" panose="02020603050405020304" pitchFamily="18" charset="0"/>
                <a:cs typeface="Times New Roman" panose="02020603050405020304" pitchFamily="18" charset="0"/>
              </a:rPr>
              <a:t>A TV set is sold for Rs.880 cash or for Rs.400 cash down payment together with Rs.488 to be paid after one month. Find the rate of interest charged in the installment scheme.</a:t>
            </a:r>
            <a:endParaRPr lang="en-IN" sz="2400" dirty="0">
              <a:latin typeface="Times New Roman" panose="02020603050405020304" pitchFamily="18" charset="0"/>
              <a:cs typeface="Times New Roman" panose="02020603050405020304" pitchFamily="18" charset="0"/>
            </a:endParaRPr>
          </a:p>
        </p:txBody>
      </p:sp>
      <p:sp>
        <p:nvSpPr>
          <p:cNvPr id="15" name="Rectangle 14"/>
          <p:cNvSpPr/>
          <p:nvPr/>
        </p:nvSpPr>
        <p:spPr>
          <a:xfrm>
            <a:off x="3278777" y="1674818"/>
            <a:ext cx="5603966" cy="490536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IN" sz="2000" b="1" dirty="0" smtClean="0">
                <a:latin typeface="Times New Roman" panose="02020603050405020304" pitchFamily="18" charset="0"/>
                <a:cs typeface="Times New Roman" panose="02020603050405020304" pitchFamily="18" charset="0"/>
              </a:rPr>
              <a:t>Solution:</a:t>
            </a:r>
            <a:endParaRPr lang="en-IN"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Principal for the next month = 880 – 400 = 480</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Amount paid after next month = 488</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Therefore interest charged at Rs.480 = 480×1×R</a:t>
            </a:r>
            <a:r>
              <a:rPr lang="en-US" sz="2000" dirty="0" smtClean="0">
                <a:latin typeface="Times New Roman" panose="02020603050405020304" pitchFamily="18" charset="0"/>
                <a:cs typeface="Times New Roman" panose="02020603050405020304" pitchFamily="18" charset="0"/>
              </a:rPr>
              <a:t>/(12×100) </a:t>
            </a:r>
            <a:r>
              <a:rPr lang="en-US" sz="2000" dirty="0">
                <a:latin typeface="Times New Roman" panose="02020603050405020304" pitchFamily="18" charset="0"/>
                <a:cs typeface="Times New Roman" panose="02020603050405020304" pitchFamily="18" charset="0"/>
              </a:rPr>
              <a:t>which is equal to Rs.8</a:t>
            </a:r>
          </a:p>
          <a:p>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(As interest = principal – amount = 488-480</a:t>
            </a:r>
            <a:r>
              <a:rPr lang="en-US" sz="2000" dirty="0" smtClean="0">
                <a:latin typeface="Times New Roman" panose="02020603050405020304" pitchFamily="18" charset="0"/>
                <a:cs typeface="Times New Roman" panose="02020603050405020304" pitchFamily="18" charset="0"/>
              </a:rPr>
              <a:t>)</a:t>
            </a:r>
          </a:p>
          <a:p>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Therefore, Rate of interest (R) = 20% per annum</a:t>
            </a:r>
            <a:endParaRPr lang="en-IN" sz="2000" dirty="0">
              <a:latin typeface="Times New Roman" panose="02020603050405020304" pitchFamily="18" charset="0"/>
              <a:cs typeface="Times New Roman" panose="02020603050405020304" pitchFamily="18" charset="0"/>
            </a:endParaRPr>
          </a:p>
          <a:p>
            <a:r>
              <a:rPr lang="en-IN" sz="2000" dirty="0" smtClean="0">
                <a:latin typeface="Times New Roman" panose="02020603050405020304" pitchFamily="18" charset="0"/>
                <a:cs typeface="Times New Roman" panose="02020603050405020304" pitchFamily="18" charset="0"/>
              </a:rPr>
              <a:t> </a:t>
            </a: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3934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
                                            <p:txEl>
                                              <p:pRg st="10" end="10"/>
                                            </p:txEl>
                                          </p:spTgt>
                                        </p:tgtEl>
                                        <p:attrNameLst>
                                          <p:attrName>style.visibility</p:attrName>
                                        </p:attrNameLst>
                                      </p:cBhvr>
                                      <p:to>
                                        <p:strVal val="visible"/>
                                      </p:to>
                                    </p:set>
                                    <p:anim calcmode="lin" valueType="num">
                                      <p:cBhvr additive="base">
                                        <p:cTn id="13" dur="500" fill="hold"/>
                                        <p:tgtEl>
                                          <p:spTgt spid="15">
                                            <p:txEl>
                                              <p:pRg st="10" end="1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5">
                                            <p:txEl>
                                              <p:pRg st="11" end="11"/>
                                            </p:txEl>
                                          </p:spTgt>
                                        </p:tgtEl>
                                        <p:attrNameLst>
                                          <p:attrName>style.visibility</p:attrName>
                                        </p:attrNameLst>
                                      </p:cBhvr>
                                      <p:to>
                                        <p:strVal val="visible"/>
                                      </p:to>
                                    </p:set>
                                    <p:anim calcmode="lin" valueType="num">
                                      <p:cBhvr additive="base">
                                        <p:cTn id="19" dur="500" fill="hold"/>
                                        <p:tgtEl>
                                          <p:spTgt spid="15">
                                            <p:txEl>
                                              <p:pRg st="11" end="1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5">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5">
                                            <p:txEl>
                                              <p:pRg st="13" end="13"/>
                                            </p:txEl>
                                          </p:spTgt>
                                        </p:tgtEl>
                                        <p:attrNameLst>
                                          <p:attrName>style.visibility</p:attrName>
                                        </p:attrNameLst>
                                      </p:cBhvr>
                                      <p:to>
                                        <p:strVal val="visible"/>
                                      </p:to>
                                    </p:set>
                                    <p:anim calcmode="lin" valueType="num">
                                      <p:cBhvr additive="base">
                                        <p:cTn id="25" dur="500" fill="hold"/>
                                        <p:tgtEl>
                                          <p:spTgt spid="15">
                                            <p:txEl>
                                              <p:pRg st="13" end="1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5">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5">
                                            <p:txEl>
                                              <p:pRg st="15" end="15"/>
                                            </p:txEl>
                                          </p:spTgt>
                                        </p:tgtEl>
                                        <p:attrNameLst>
                                          <p:attrName>style.visibility</p:attrName>
                                        </p:attrNameLst>
                                      </p:cBhvr>
                                      <p:to>
                                        <p:strVal val="visible"/>
                                      </p:to>
                                    </p:set>
                                    <p:anim calcmode="lin" valueType="num">
                                      <p:cBhvr additive="base">
                                        <p:cTn id="31" dur="500" fill="hold"/>
                                        <p:tgtEl>
                                          <p:spTgt spid="15">
                                            <p:txEl>
                                              <p:pRg st="15" end="1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5">
                                            <p:txEl>
                                              <p:pRg st="15" end="1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5">
                                            <p:txEl>
                                              <p:pRg st="17" end="17"/>
                                            </p:txEl>
                                          </p:spTgt>
                                        </p:tgtEl>
                                        <p:attrNameLst>
                                          <p:attrName>style.visibility</p:attrName>
                                        </p:attrNameLst>
                                      </p:cBhvr>
                                      <p:to>
                                        <p:strVal val="visible"/>
                                      </p:to>
                                    </p:set>
                                    <p:anim calcmode="lin" valueType="num">
                                      <p:cBhvr additive="base">
                                        <p:cTn id="37" dur="500" fill="hold"/>
                                        <p:tgtEl>
                                          <p:spTgt spid="15">
                                            <p:txEl>
                                              <p:pRg st="17" end="1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5">
                                            <p:txEl>
                                              <p:pRg st="17" end="17"/>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5">
                                            <p:txEl>
                                              <p:pRg st="18" end="18"/>
                                            </p:txEl>
                                          </p:spTgt>
                                        </p:tgtEl>
                                        <p:attrNameLst>
                                          <p:attrName>style.visibility</p:attrName>
                                        </p:attrNameLst>
                                      </p:cBhvr>
                                      <p:to>
                                        <p:strVal val="visible"/>
                                      </p:to>
                                    </p:set>
                                    <p:anim calcmode="lin" valueType="num">
                                      <p:cBhvr additive="base">
                                        <p:cTn id="41" dur="500" fill="hold"/>
                                        <p:tgtEl>
                                          <p:spTgt spid="15">
                                            <p:txEl>
                                              <p:pRg st="18" end="18"/>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15">
                                            <p:txEl>
                                              <p:pRg st="18" end="18"/>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15">
                                            <p:txEl>
                                              <p:pRg st="19" end="19"/>
                                            </p:txEl>
                                          </p:spTgt>
                                        </p:tgtEl>
                                        <p:attrNameLst>
                                          <p:attrName>style.visibility</p:attrName>
                                        </p:attrNameLst>
                                      </p:cBhvr>
                                      <p:to>
                                        <p:strVal val="visible"/>
                                      </p:to>
                                    </p:set>
                                    <p:anim calcmode="lin" valueType="num">
                                      <p:cBhvr additive="base">
                                        <p:cTn id="45" dur="500" fill="hold"/>
                                        <p:tgtEl>
                                          <p:spTgt spid="15">
                                            <p:txEl>
                                              <p:pRg st="19" end="19"/>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15">
                                            <p:txEl>
                                              <p:pRg st="19" end="1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324716" y="142875"/>
            <a:ext cx="11141570" cy="6715125"/>
          </a:xfrm>
          <a:prstGeom prst="rect">
            <a:avLst/>
          </a:prstGeom>
          <a:blipFill>
            <a:blip r:embed="rId3"/>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pic>
        <p:nvPicPr>
          <p:cNvPr id="8" name="Picture 7"/>
          <p:cNvPicPr>
            <a:picLocks noChangeAspect="1"/>
          </p:cNvPicPr>
          <p:nvPr/>
        </p:nvPicPr>
        <p:blipFill>
          <a:blip r:embed="rId4">
            <a:extLst>
              <a:ext uri="{BEBA8EAE-BF5A-486C-A8C5-ECC9F3942E4B}">
                <a14:imgProps xmlns:a14="http://schemas.microsoft.com/office/drawing/2010/main">
                  <a14:imgLayer r:embed="rId5">
                    <a14:imgEffect>
                      <a14:backgroundRemoval t="3500" b="96250" l="5889" r="90000"/>
                    </a14:imgEffect>
                  </a14:imgLayer>
                </a14:imgProps>
              </a:ext>
              <a:ext uri="{28A0092B-C50C-407E-A947-70E740481C1C}">
                <a14:useLocalDpi xmlns:a14="http://schemas.microsoft.com/office/drawing/2010/main" val="0"/>
              </a:ext>
            </a:extLst>
          </a:blip>
          <a:stretch>
            <a:fillRect/>
          </a:stretch>
        </p:blipFill>
        <p:spPr>
          <a:xfrm>
            <a:off x="784625" y="3251201"/>
            <a:ext cx="4057649" cy="3606799"/>
          </a:xfrm>
          <a:prstGeom prst="rect">
            <a:avLst/>
          </a:prstGeom>
        </p:spPr>
      </p:pic>
      <p:pic>
        <p:nvPicPr>
          <p:cNvPr id="11" name="Picture 10"/>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706644" y="83231"/>
            <a:ext cx="10377714" cy="4410528"/>
          </a:xfrm>
          <a:prstGeom prst="rect">
            <a:avLst/>
          </a:prstGeom>
        </p:spPr>
      </p:pic>
    </p:spTree>
    <p:extLst>
      <p:ext uri="{BB962C8B-B14F-4D97-AF65-F5344CB8AC3E}">
        <p14:creationId xmlns:p14="http://schemas.microsoft.com/office/powerpoint/2010/main" val="2967922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376959" y="19051"/>
            <a:ext cx="10129839" cy="6715125"/>
          </a:xfrm>
          <a:prstGeom prst="rect">
            <a:avLst/>
          </a:prstGeom>
          <a:blipFill>
            <a:blip r:embed="rId3"/>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81190" y="5007339"/>
            <a:ext cx="2210810" cy="2064325"/>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0454555" y="142875"/>
            <a:ext cx="1737445" cy="1796761"/>
          </a:xfrm>
          <a:prstGeom prst="rect">
            <a:avLst/>
          </a:prstGeom>
        </p:spPr>
      </p:pic>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hlinkClick r:id="rId6"/>
              </a:rPr>
              <a:t>  </a:t>
            </a:r>
            <a:endParaRPr kumimoji="0" lang="en-US" altLang="en-US" sz="7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dirty="0" smtClean="0">
                <a:ln>
                  <a:noFill/>
                </a:ln>
                <a:solidFill>
                  <a:schemeClr val="tx1"/>
                </a:solidFill>
                <a:effectLst/>
                <a:latin typeface="Georgia" panose="02040502050405020303" pitchFamily="18" charset="0"/>
              </a:rPr>
              <a:t/>
            </a:r>
            <a:br>
              <a:rPr kumimoji="0" lang="en-US" altLang="en-US" sz="7200" b="0" i="0" u="none" strike="noStrike" cap="none" normalizeH="0" baseline="0" dirty="0" smtClean="0">
                <a:ln>
                  <a:noFill/>
                </a:ln>
                <a:solidFill>
                  <a:schemeClr val="tx1"/>
                </a:solidFill>
                <a:effectLst/>
                <a:latin typeface="Georgia" panose="02040502050405020303" pitchFamily="18" charset="0"/>
              </a:rPr>
            </a:br>
            <a:endParaRPr kumimoji="0" lang="en-US" altLang="en-US" sz="7200" b="0" i="0" u="none" strike="noStrike" cap="none" normalizeH="0" baseline="0" dirty="0" smtClean="0">
              <a:ln>
                <a:noFill/>
              </a:ln>
              <a:solidFill>
                <a:schemeClr val="tx1"/>
              </a:solidFill>
              <a:effectLst/>
              <a:latin typeface="Georgia" panose="02040502050405020303" pitchFamily="18" charset="0"/>
            </a:endParaRPr>
          </a:p>
        </p:txBody>
      </p:sp>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0983" y="365307"/>
            <a:ext cx="2143125" cy="2143125"/>
          </a:xfrm>
          <a:prstGeom prst="rect">
            <a:avLst/>
          </a:prstGeom>
        </p:spPr>
      </p:pic>
      <p:sp>
        <p:nvSpPr>
          <p:cNvPr id="16" name="Rectangle 15"/>
          <p:cNvSpPr/>
          <p:nvPr/>
        </p:nvSpPr>
        <p:spPr>
          <a:xfrm>
            <a:off x="2948132" y="365307"/>
            <a:ext cx="6711660" cy="5443353"/>
          </a:xfrm>
          <a:prstGeom prst="rect">
            <a:avLst/>
          </a:prstGeom>
          <a:blipFill>
            <a:blip r:embed="rId8"/>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17" name="Rectangle 16"/>
          <p:cNvSpPr/>
          <p:nvPr/>
        </p:nvSpPr>
        <p:spPr>
          <a:xfrm>
            <a:off x="3217218" y="684878"/>
            <a:ext cx="6051403" cy="440120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a:spAutoFit/>
          </a:bodyPr>
          <a:lstStyle/>
          <a:p>
            <a:r>
              <a:rPr lang="en-US" sz="2000" b="1" dirty="0" smtClean="0">
                <a:latin typeface="Times New Roman" panose="02020603050405020304" pitchFamily="18" charset="0"/>
                <a:cs typeface="Times New Roman" panose="02020603050405020304" pitchFamily="18" charset="0"/>
              </a:rPr>
              <a:t>Installment:</a:t>
            </a:r>
          </a:p>
          <a:p>
            <a:r>
              <a:rPr lang="en-US" sz="2000" b="1" dirty="0" smtClean="0">
                <a:latin typeface="Times New Roman" panose="02020603050405020304" pitchFamily="18" charset="0"/>
                <a:cs typeface="Times New Roman" panose="02020603050405020304" pitchFamily="18" charset="0"/>
              </a:rPr>
              <a:t>What’s an installment?</a:t>
            </a:r>
          </a:p>
          <a:p>
            <a:r>
              <a:rPr lang="en-US" sz="2000" dirty="0" smtClean="0">
                <a:latin typeface="Times New Roman" panose="02020603050405020304" pitchFamily="18" charset="0"/>
                <a:cs typeface="Times New Roman" panose="02020603050405020304" pitchFamily="18" charset="0"/>
              </a:rPr>
              <a:t>It is the sum of money due as one of the several payments for something, spread over an agreed period of time. So if you buy a TV and you don’t have enough money to pay for it completely, you may agree on giving a certain money at the end of every month which will over a period of time compensate for your choice of not paying it in a one go. </a:t>
            </a:r>
          </a:p>
          <a:p>
            <a:endParaRPr lang="en-US" sz="2000" b="1" dirty="0" smtClean="0">
              <a:latin typeface="Times New Roman" panose="02020603050405020304" pitchFamily="18" charset="0"/>
              <a:cs typeface="Times New Roman" panose="02020603050405020304" pitchFamily="18" charset="0"/>
            </a:endParaRPr>
          </a:p>
          <a:p>
            <a:r>
              <a:rPr lang="en-US" sz="2000" b="1" dirty="0" smtClean="0">
                <a:latin typeface="Times New Roman" panose="02020603050405020304" pitchFamily="18" charset="0"/>
                <a:cs typeface="Times New Roman" panose="02020603050405020304" pitchFamily="18" charset="0"/>
              </a:rPr>
              <a:t>What </a:t>
            </a:r>
            <a:r>
              <a:rPr lang="en-US" sz="2000" b="1" dirty="0">
                <a:latin typeface="Times New Roman" panose="02020603050405020304" pitchFamily="18" charset="0"/>
                <a:cs typeface="Times New Roman" panose="02020603050405020304" pitchFamily="18" charset="0"/>
              </a:rPr>
              <a:t>is Down payment</a:t>
            </a:r>
            <a:r>
              <a:rPr lang="en-US" sz="2000" b="1" dirty="0" smtClean="0">
                <a:latin typeface="Times New Roman" panose="02020603050405020304" pitchFamily="18" charset="0"/>
                <a:cs typeface="Times New Roman" panose="02020603050405020304" pitchFamily="18" charset="0"/>
              </a:rPr>
              <a:t>?</a:t>
            </a:r>
            <a:endParaRPr lang="en-US" sz="20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It is the amount that is paid initially while buying the article. Rest is paid in form of installment and an interest on it.</a:t>
            </a:r>
          </a:p>
        </p:txBody>
      </p:sp>
    </p:spTree>
    <p:extLst>
      <p:ext uri="{BB962C8B-B14F-4D97-AF65-F5344CB8AC3E}">
        <p14:creationId xmlns:p14="http://schemas.microsoft.com/office/powerpoint/2010/main" val="359016454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324716" y="142875"/>
            <a:ext cx="10129839" cy="6715125"/>
          </a:xfrm>
          <a:prstGeom prst="rect">
            <a:avLst/>
          </a:prstGeom>
          <a:blipFill>
            <a:blip r:embed="rId3"/>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sp>
        <p:nvSpPr>
          <p:cNvPr id="2" name="Rectangle 1"/>
          <p:cNvSpPr/>
          <p:nvPr/>
        </p:nvSpPr>
        <p:spPr>
          <a:xfrm>
            <a:off x="827805" y="625618"/>
            <a:ext cx="9087581" cy="5749637"/>
          </a:xfrm>
          <a:prstGeom prst="rect">
            <a:avLst/>
          </a:prstGeom>
          <a:blipFill>
            <a:blip r:embed="rId4"/>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To calculate the installments paid with </a:t>
            </a:r>
            <a:r>
              <a:rPr lang="en-US" sz="2000" dirty="0" smtClean="0">
                <a:latin typeface="Times New Roman" panose="02020603050405020304" pitchFamily="18" charset="0"/>
                <a:cs typeface="Times New Roman" panose="02020603050405020304" pitchFamily="18" charset="0"/>
              </a:rPr>
              <a:t>simple</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interest, we use the following formula</a:t>
            </a:r>
            <a:r>
              <a:rPr lang="en-US" sz="2000" dirty="0" smtClean="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021769" y="762000"/>
            <a:ext cx="3865418" cy="461665"/>
          </a:xfrm>
          <a:prstGeom prst="rect">
            <a:avLst/>
          </a:prstGeom>
          <a:scene3d>
            <a:camera prst="orthographicFront"/>
            <a:lightRig rig="threePt" dir="t"/>
          </a:scene3d>
          <a:sp3d>
            <a:bevel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400" b="1" dirty="0" smtClean="0">
                <a:latin typeface="Times New Roman" panose="02020603050405020304" pitchFamily="18" charset="0"/>
                <a:cs typeface="Times New Roman" panose="02020603050405020304" pitchFamily="18" charset="0"/>
              </a:rPr>
              <a:t>SIMPLE INTEREST</a:t>
            </a:r>
            <a:endParaRPr lang="en-IN" sz="2400" b="1" dirty="0">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81190" y="4993265"/>
            <a:ext cx="2210810" cy="2064325"/>
          </a:xfrm>
          <a:prstGeom prst="rect">
            <a:avLst/>
          </a:prstGeom>
        </p:spPr>
      </p:pic>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454555" y="142875"/>
            <a:ext cx="1737445" cy="1796761"/>
          </a:xfrm>
          <a:prstGeom prst="rect">
            <a:avLst/>
          </a:prstGeom>
        </p:spPr>
      </p:pic>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Georgia" panose="02040502050405020303" pitchFamily="18" charset="0"/>
                <a:hlinkClick r:id="rId7"/>
              </a:rPr>
              <a:t>  </a:t>
            </a:r>
            <a:endParaRPr kumimoji="0" lang="en-US" altLang="en-US" sz="72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smtClean="0">
                <a:ln>
                  <a:noFill/>
                </a:ln>
                <a:solidFill>
                  <a:schemeClr val="tx1"/>
                </a:solidFill>
                <a:effectLst/>
                <a:latin typeface="Georgia" panose="02040502050405020303" pitchFamily="18" charset="0"/>
              </a:rPr>
              <a:t/>
            </a:r>
            <a:br>
              <a:rPr kumimoji="0" lang="en-US" altLang="en-US" sz="7200" b="0" i="0" u="none" strike="noStrike" cap="none" normalizeH="0" baseline="0" smtClean="0">
                <a:ln>
                  <a:noFill/>
                </a:ln>
                <a:solidFill>
                  <a:schemeClr val="tx1"/>
                </a:solidFill>
                <a:effectLst/>
                <a:latin typeface="Georgia" panose="02040502050405020303" pitchFamily="18" charset="0"/>
              </a:rPr>
            </a:br>
            <a:endParaRPr kumimoji="0" lang="en-US" altLang="en-US" sz="7200" b="0" i="0" u="none" strike="noStrike" cap="none" normalizeH="0" baseline="0" smtClean="0">
              <a:ln>
                <a:noFill/>
              </a:ln>
              <a:solidFill>
                <a:schemeClr val="tx1"/>
              </a:solidFill>
              <a:effectLst/>
              <a:latin typeface="Georgia" panose="02040502050405020303" pitchFamily="18" charset="0"/>
            </a:endParaRPr>
          </a:p>
        </p:txBody>
      </p:sp>
      <mc:AlternateContent xmlns:mc="http://schemas.openxmlformats.org/markup-compatibility/2006">
        <mc:Choice xmlns:a14="http://schemas.microsoft.com/office/drawing/2010/main" Requires="a14">
          <p:sp>
            <p:nvSpPr>
              <p:cNvPr id="15" name="TextBox 14"/>
              <p:cNvSpPr txBox="1"/>
              <p:nvPr/>
            </p:nvSpPr>
            <p:spPr>
              <a:xfrm>
                <a:off x="872472" y="2208259"/>
                <a:ext cx="8560962" cy="3893695"/>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lang="en-IN" sz="2000" dirty="0" smtClean="0">
                    <a:latin typeface="Times New Roman" panose="02020603050405020304" pitchFamily="18" charset="0"/>
                    <a:cs typeface="Times New Roman" panose="02020603050405020304" pitchFamily="18" charset="0"/>
                  </a:rPr>
                  <a:t> Amount </a:t>
                </a:r>
                <a14:m>
                  <m:oMath xmlns:m="http://schemas.openxmlformats.org/officeDocument/2006/math">
                    <m:r>
                      <a:rPr lang="en-IN" sz="2000" i="1" smtClean="0">
                        <a:latin typeface="Cambria Math" panose="02040503050406030204" pitchFamily="18" charset="0"/>
                      </a:rPr>
                      <m:t>=</m:t>
                    </m:r>
                  </m:oMath>
                </a14:m>
                <a:r>
                  <a:rPr lang="en-IN" sz="2000" dirty="0" smtClean="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P + </a:t>
                </a:r>
                <a14:m>
                  <m:oMath xmlns:m="http://schemas.openxmlformats.org/officeDocument/2006/math">
                    <m:f>
                      <m:fPr>
                        <m:ctrlPr>
                          <a:rPr lang="en-IN" sz="2000" i="1">
                            <a:latin typeface="Cambria Math" panose="02040503050406030204" pitchFamily="18" charset="0"/>
                          </a:rPr>
                        </m:ctrlPr>
                      </m:fPr>
                      <m:num>
                        <m:r>
                          <a:rPr lang="en-US" sz="2000" i="1">
                            <a:latin typeface="Cambria Math" panose="02040503050406030204" pitchFamily="18" charset="0"/>
                          </a:rPr>
                          <m:t>𝑃</m:t>
                        </m:r>
                        <m:r>
                          <a:rPr lang="en-US" sz="2000" i="1">
                            <a:latin typeface="Cambria Math" panose="02040503050406030204" pitchFamily="18" charset="0"/>
                          </a:rPr>
                          <m:t> ×</m:t>
                        </m:r>
                        <m:r>
                          <a:rPr lang="en-US" sz="2000" i="1">
                            <a:latin typeface="Cambria Math" panose="02040503050406030204" pitchFamily="18" charset="0"/>
                          </a:rPr>
                          <m:t>𝑇</m:t>
                        </m:r>
                        <m:r>
                          <a:rPr lang="en-US" sz="2000" i="1">
                            <a:latin typeface="Cambria Math" panose="02040503050406030204" pitchFamily="18" charset="0"/>
                          </a:rPr>
                          <m:t>×</m:t>
                        </m:r>
                        <m:r>
                          <a:rPr lang="en-US" sz="2000" i="1">
                            <a:latin typeface="Cambria Math" panose="02040503050406030204" pitchFamily="18" charset="0"/>
                          </a:rPr>
                          <m:t>𝑅</m:t>
                        </m:r>
                      </m:num>
                      <m:den>
                        <m:r>
                          <a:rPr lang="en-IN" sz="2000" i="1">
                            <a:latin typeface="Cambria Math" panose="02040503050406030204" pitchFamily="18" charset="0"/>
                          </a:rPr>
                          <m:t>1</m:t>
                        </m:r>
                        <m:r>
                          <a:rPr lang="en-US" sz="2000" i="1">
                            <a:latin typeface="Cambria Math" panose="02040503050406030204" pitchFamily="18" charset="0"/>
                          </a:rPr>
                          <m:t>00</m:t>
                        </m:r>
                      </m:den>
                    </m:f>
                  </m:oMath>
                </a14:m>
                <a:r>
                  <a:rPr lang="en-IN" sz="2000" dirty="0" smtClean="0">
                    <a:latin typeface="Times New Roman" panose="02020603050405020304" pitchFamily="18" charset="0"/>
                    <a:cs typeface="Times New Roman" panose="02020603050405020304" pitchFamily="18" charset="0"/>
                  </a:rPr>
                  <a:t> </a:t>
                </a:r>
              </a:p>
              <a:p>
                <a:r>
                  <a:rPr lang="en-US" sz="2000" dirty="0" smtClean="0">
                    <a:latin typeface="Times New Roman" panose="02020603050405020304" pitchFamily="18" charset="0"/>
                    <a:cs typeface="Times New Roman" panose="02020603050405020304" pitchFamily="18" charset="0"/>
                  </a:rPr>
                  <a:t>If monthly installment is there (with down payment), then</a:t>
                </a:r>
              </a:p>
              <a:p>
                <a:r>
                  <a:rPr lang="en-US" sz="2000" b="1" dirty="0" smtClean="0">
                    <a:latin typeface="Times New Roman" panose="02020603050405020304" pitchFamily="18" charset="0"/>
                    <a:cs typeface="Times New Roman" panose="02020603050405020304" pitchFamily="18" charset="0"/>
                  </a:rPr>
                  <a:t>P </a:t>
                </a:r>
                <a:r>
                  <a:rPr lang="en-US" sz="2000" b="1" dirty="0">
                    <a:latin typeface="Times New Roman" panose="02020603050405020304" pitchFamily="18" charset="0"/>
                    <a:cs typeface="Times New Roman" panose="02020603050405020304" pitchFamily="18" charset="0"/>
                  </a:rPr>
                  <a:t>+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𝑷</m:t>
                        </m:r>
                        <m:r>
                          <a:rPr lang="en-US" sz="2000" b="1" i="1">
                            <a:latin typeface="Cambria Math" panose="02040503050406030204" pitchFamily="18" charset="0"/>
                          </a:rPr>
                          <m:t> ×</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smtClean="0">
                            <a:latin typeface="Cambria Math" panose="02040503050406030204" pitchFamily="18" charset="0"/>
                          </a:rPr>
                          <m:t>𝟏𝟐</m:t>
                        </m:r>
                      </m:den>
                    </m:f>
                  </m:oMath>
                </a14:m>
                <a:r>
                  <a:rPr lang="en-US" sz="2000" b="1" dirty="0" smtClean="0">
                    <a:latin typeface="Times New Roman" panose="02020603050405020304" pitchFamily="18" charset="0"/>
                    <a:cs typeface="Times New Roman" panose="02020603050405020304" pitchFamily="18" charset="0"/>
                  </a:rPr>
                  <a:t> = x +  </a:t>
                </a:r>
                <a14:m>
                  <m:oMath xmlns:m="http://schemas.openxmlformats.org/officeDocument/2006/math">
                    <m:f>
                      <m:fPr>
                        <m:ctrlPr>
                          <a:rPr lang="en-IN" sz="2000" b="1" i="1">
                            <a:latin typeface="Cambria Math" panose="02040503050406030204" pitchFamily="18" charset="0"/>
                          </a:rPr>
                        </m:ctrlPr>
                      </m:fPr>
                      <m:num>
                        <m:r>
                          <a:rPr lang="en-US" sz="2000" b="1" i="1" smtClean="0">
                            <a:latin typeface="Cambria Math" panose="02040503050406030204" pitchFamily="18" charset="0"/>
                          </a:rPr>
                          <m:t>𝒙</m:t>
                        </m:r>
                        <m:r>
                          <a:rPr lang="en-US" sz="2000" b="1" i="1">
                            <a:latin typeface="Cambria Math" panose="02040503050406030204" pitchFamily="18" charset="0"/>
                          </a:rPr>
                          <m:t>×</m:t>
                        </m:r>
                        <m:r>
                          <a:rPr lang="en-US" sz="2000" b="1" i="1" smtClean="0">
                            <a:latin typeface="Cambria Math" panose="02040503050406030204" pitchFamily="18" charset="0"/>
                          </a:rPr>
                          <m:t>(</m:t>
                        </m:r>
                        <m:r>
                          <a:rPr lang="en-US" sz="2000" b="1" i="1">
                            <a:latin typeface="Cambria Math" panose="02040503050406030204" pitchFamily="18" charset="0"/>
                          </a:rPr>
                          <m:t>𝑻</m:t>
                        </m:r>
                        <m:r>
                          <a:rPr lang="en-US" sz="2000" b="1" i="1" smtClean="0">
                            <a:latin typeface="Cambria Math" panose="02040503050406030204" pitchFamily="18" charset="0"/>
                          </a:rPr>
                          <m:t>−</m:t>
                        </m:r>
                        <m:r>
                          <a:rPr lang="en-US" sz="2000" b="1" i="1" smtClean="0">
                            <a:latin typeface="Cambria Math" panose="02040503050406030204" pitchFamily="18" charset="0"/>
                          </a:rPr>
                          <m:t>𝟏</m:t>
                        </m:r>
                        <m:r>
                          <a:rPr lang="en-US" sz="2000" b="1" i="1" smtClean="0">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smtClean="0">
                            <a:latin typeface="Cambria Math" panose="02040503050406030204" pitchFamily="18" charset="0"/>
                          </a:rPr>
                          <m:t>𝟏𝟐</m:t>
                        </m:r>
                      </m:den>
                    </m:f>
                  </m:oMath>
                </a14:m>
                <a:r>
                  <a:rPr lang="en-US" sz="2000" b="1" dirty="0">
                    <a:latin typeface="Times New Roman" panose="02020603050405020304" pitchFamily="18" charset="0"/>
                    <a:cs typeface="Times New Roman" panose="02020603050405020304" pitchFamily="18" charset="0"/>
                  </a:rPr>
                  <a:t>  +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smtClean="0">
                            <a:latin typeface="Cambria Math" panose="02040503050406030204" pitchFamily="18" charset="0"/>
                          </a:rPr>
                          <m:t>𝟐</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r>
                      <a:rPr lang="en-US" sz="2000" b="1" i="1" smtClean="0">
                        <a:latin typeface="Cambria Math" panose="02040503050406030204" pitchFamily="18" charset="0"/>
                      </a:rPr>
                      <m:t> </m:t>
                    </m:r>
                  </m:oMath>
                </a14:m>
                <a:r>
                  <a:rPr lang="en-US" sz="2000" b="1" dirty="0">
                    <a:latin typeface="Times New Roman" panose="02020603050405020304" pitchFamily="18" charset="0"/>
                    <a:cs typeface="Times New Roman" panose="02020603050405020304" pitchFamily="18" charset="0"/>
                  </a:rPr>
                  <a:t>+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smtClean="0">
                            <a:latin typeface="Cambria Math" panose="02040503050406030204" pitchFamily="18" charset="0"/>
                          </a:rPr>
                          <m:t>𝟑</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r>
                          <a:rPr lang="en-US" sz="2000" b="1" i="1">
                            <a:latin typeface="Cambria Math" panose="02040503050406030204" pitchFamily="18" charset="0"/>
                          </a:rPr>
                          <m:t>×</m:t>
                        </m:r>
                        <m:r>
                          <a:rPr lang="en-US" sz="2000" b="1" i="1">
                            <a:latin typeface="Cambria Math" panose="02040503050406030204" pitchFamily="18" charset="0"/>
                          </a:rPr>
                          <m:t>𝟏𝟐</m:t>
                        </m:r>
                      </m:den>
                    </m:f>
                  </m:oMath>
                </a14:m>
                <a:r>
                  <a:rPr lang="en-US" sz="2000" b="1" dirty="0" smtClean="0">
                    <a:latin typeface="Times New Roman" panose="02020603050405020304" pitchFamily="18" charset="0"/>
                    <a:cs typeface="Times New Roman" panose="02020603050405020304" pitchFamily="18" charset="0"/>
                  </a:rPr>
                  <a:t> + …….. + x</a:t>
                </a:r>
              </a:p>
              <a:p>
                <a:endParaRPr lang="en-US" sz="2000" dirty="0" smtClean="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For yearly installment with down payment,</a:t>
                </a:r>
              </a:p>
              <a:p>
                <a:r>
                  <a:rPr lang="en-US" sz="2000" b="1" dirty="0">
                    <a:latin typeface="Times New Roman" panose="02020603050405020304" pitchFamily="18" charset="0"/>
                    <a:cs typeface="Times New Roman" panose="02020603050405020304" pitchFamily="18" charset="0"/>
                  </a:rPr>
                  <a:t>P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𝑷</m:t>
                        </m:r>
                        <m:r>
                          <a:rPr lang="en-US" sz="2000" b="1" i="1">
                            <a:latin typeface="Cambria Math" panose="02040503050406030204" pitchFamily="18" charset="0"/>
                          </a:rPr>
                          <m:t> ×</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oMath>
                </a14:m>
                <a:r>
                  <a:rPr lang="en-US" sz="2000" b="1" dirty="0">
                    <a:latin typeface="Times New Roman" panose="02020603050405020304" pitchFamily="18" charset="0"/>
                    <a:cs typeface="Times New Roman" panose="02020603050405020304" pitchFamily="18" charset="0"/>
                  </a:rPr>
                  <a:t> =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a:latin typeface="Cambria Math" panose="02040503050406030204" pitchFamily="18" charset="0"/>
                          </a:rPr>
                          <m:t>𝟏</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oMath>
                </a14:m>
                <a:r>
                  <a:rPr lang="en-US" sz="2000" b="1" dirty="0">
                    <a:latin typeface="Times New Roman" panose="02020603050405020304" pitchFamily="18" charset="0"/>
                    <a:cs typeface="Times New Roman" panose="02020603050405020304" pitchFamily="18" charset="0"/>
                  </a:rPr>
                  <a:t>  +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a:latin typeface="Cambria Math" panose="02040503050406030204" pitchFamily="18" charset="0"/>
                          </a:rPr>
                          <m:t>𝟐</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oMath>
                </a14:m>
                <a:r>
                  <a:rPr lang="en-US" sz="2000" b="1" dirty="0">
                    <a:latin typeface="Times New Roman" panose="02020603050405020304" pitchFamily="18" charset="0"/>
                    <a:cs typeface="Times New Roman" panose="02020603050405020304" pitchFamily="18" charset="0"/>
                  </a:rPr>
                  <a:t>+ x +  </a:t>
                </a:r>
                <a14:m>
                  <m:oMath xmlns:m="http://schemas.openxmlformats.org/officeDocument/2006/math">
                    <m:f>
                      <m:fPr>
                        <m:ctrlPr>
                          <a:rPr lang="en-IN" sz="2000" b="1" i="1">
                            <a:latin typeface="Cambria Math" panose="02040503050406030204" pitchFamily="18" charset="0"/>
                          </a:rPr>
                        </m:ctrlPr>
                      </m:fPr>
                      <m:num>
                        <m:r>
                          <a:rPr lang="en-US" sz="2000" b="1" i="1">
                            <a:latin typeface="Cambria Math" panose="02040503050406030204" pitchFamily="18" charset="0"/>
                          </a:rPr>
                          <m:t>𝒙</m:t>
                        </m:r>
                        <m:r>
                          <a:rPr lang="en-US" sz="2000" b="1" i="1">
                            <a:latin typeface="Cambria Math" panose="02040503050406030204" pitchFamily="18" charset="0"/>
                          </a:rPr>
                          <m:t>×(</m:t>
                        </m:r>
                        <m:r>
                          <a:rPr lang="en-US" sz="2000" b="1" i="1">
                            <a:latin typeface="Cambria Math" panose="02040503050406030204" pitchFamily="18" charset="0"/>
                          </a:rPr>
                          <m:t>𝑻</m:t>
                        </m:r>
                        <m:r>
                          <a:rPr lang="en-US" sz="2000" b="1" i="1">
                            <a:latin typeface="Cambria Math" panose="02040503050406030204" pitchFamily="18" charset="0"/>
                          </a:rPr>
                          <m:t>−</m:t>
                        </m:r>
                        <m:r>
                          <a:rPr lang="en-US" sz="2000" b="1" i="1">
                            <a:latin typeface="Cambria Math" panose="02040503050406030204" pitchFamily="18" charset="0"/>
                          </a:rPr>
                          <m:t>𝟑</m:t>
                        </m:r>
                        <m:r>
                          <a:rPr lang="en-US" sz="2000" b="1" i="1">
                            <a:latin typeface="Cambria Math" panose="02040503050406030204" pitchFamily="18" charset="0"/>
                          </a:rPr>
                          <m:t>)×</m:t>
                        </m:r>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oMath>
                </a14:m>
                <a:r>
                  <a:rPr lang="en-US" sz="2000" b="1" dirty="0">
                    <a:latin typeface="Times New Roman" panose="02020603050405020304" pitchFamily="18" charset="0"/>
                    <a:cs typeface="Times New Roman" panose="02020603050405020304" pitchFamily="18" charset="0"/>
                  </a:rPr>
                  <a:t> + …….. + </a:t>
                </a:r>
                <a:r>
                  <a:rPr lang="en-US" sz="2000" b="1" dirty="0" smtClean="0">
                    <a:latin typeface="Times New Roman" panose="02020603050405020304" pitchFamily="18" charset="0"/>
                    <a:cs typeface="Times New Roman" panose="02020603050405020304" pitchFamily="18" charset="0"/>
                  </a:rPr>
                  <a:t>x</a:t>
                </a:r>
              </a:p>
              <a:p>
                <a:r>
                  <a:rPr lang="en-US" sz="2000" dirty="0">
                    <a:latin typeface="Times New Roman" panose="02020603050405020304" pitchFamily="18" charset="0"/>
                    <a:cs typeface="Times New Roman" panose="02020603050405020304" pitchFamily="18" charset="0"/>
                  </a:rPr>
                  <a:t>Where,</a:t>
                </a:r>
              </a:p>
              <a:p>
                <a:r>
                  <a:rPr lang="en-US" sz="2000" dirty="0">
                    <a:latin typeface="Times New Roman" panose="02020603050405020304" pitchFamily="18" charset="0"/>
                    <a:cs typeface="Times New Roman" panose="02020603050405020304" pitchFamily="18" charset="0"/>
                  </a:rPr>
                  <a:t>P= Principal</a:t>
                </a:r>
              </a:p>
              <a:p>
                <a:r>
                  <a:rPr lang="en-US" sz="2000" dirty="0">
                    <a:latin typeface="Times New Roman" panose="02020603050405020304" pitchFamily="18" charset="0"/>
                    <a:cs typeface="Times New Roman" panose="02020603050405020304" pitchFamily="18" charset="0"/>
                  </a:rPr>
                  <a:t>R=rate of interest </a:t>
                </a:r>
              </a:p>
              <a:p>
                <a:r>
                  <a:rPr lang="en-US" sz="2000" dirty="0" smtClean="0">
                    <a:latin typeface="Times New Roman" panose="02020603050405020304" pitchFamily="18" charset="0"/>
                    <a:cs typeface="Times New Roman" panose="02020603050405020304" pitchFamily="18" charset="0"/>
                  </a:rPr>
                  <a:t>T= </a:t>
                </a:r>
                <a:r>
                  <a:rPr lang="en-US" sz="2000" dirty="0">
                    <a:latin typeface="Times New Roman" panose="02020603050405020304" pitchFamily="18" charset="0"/>
                    <a:cs typeface="Times New Roman" panose="02020603050405020304" pitchFamily="18" charset="0"/>
                  </a:rPr>
                  <a:t>number of installments</a:t>
                </a:r>
              </a:p>
              <a:p>
                <a:r>
                  <a:rPr lang="en-US" sz="2000" dirty="0">
                    <a:latin typeface="Times New Roman" panose="02020603050405020304" pitchFamily="18" charset="0"/>
                    <a:cs typeface="Times New Roman" panose="02020603050405020304" pitchFamily="18" charset="0"/>
                  </a:rPr>
                  <a:t>x= Amount of </a:t>
                </a:r>
                <a:r>
                  <a:rPr lang="en-US" sz="2000" dirty="0" smtClean="0">
                    <a:latin typeface="Times New Roman" panose="02020603050405020304" pitchFamily="18" charset="0"/>
                    <a:cs typeface="Times New Roman" panose="02020603050405020304" pitchFamily="18" charset="0"/>
                  </a:rPr>
                  <a:t>installment</a:t>
                </a:r>
                <a:r>
                  <a:rPr lang="en-US" sz="2000" dirty="0" smtClean="0">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p:txBody>
          </p:sp>
        </mc:Choice>
        <mc:Fallback>
          <p:sp>
            <p:nvSpPr>
              <p:cNvPr id="15" name="TextBox 14"/>
              <p:cNvSpPr txBox="1">
                <a:spLocks noRot="1" noChangeAspect="1" noMove="1" noResize="1" noEditPoints="1" noAdjustHandles="1" noChangeArrowheads="1" noChangeShapeType="1" noTextEdit="1"/>
              </p:cNvSpPr>
              <p:nvPr/>
            </p:nvSpPr>
            <p:spPr>
              <a:xfrm>
                <a:off x="872472" y="2208259"/>
                <a:ext cx="8560962" cy="3893695"/>
              </a:xfrm>
              <a:prstGeom prst="rect">
                <a:avLst/>
              </a:prstGeom>
              <a:blipFill>
                <a:blip r:embed="rId8"/>
                <a:stretch>
                  <a:fillRect l="-640" b="-1716"/>
                </a:stretch>
              </a:blipFill>
              <a:ln w="9525" cap="flat" cmpd="sng" algn="ctr">
                <a:solidFill>
                  <a:schemeClr val="dk1"/>
                </a:solidFill>
                <a:prstDash val="solid"/>
                <a:round/>
                <a:headEnd type="none" w="med" len="med"/>
                <a:tailEnd type="none" w="med" len="med"/>
              </a:ln>
            </p:spPr>
            <p:txBody>
              <a:bodyPr/>
              <a:lstStyle/>
              <a:p>
                <a:r>
                  <a:rPr lang="en-IN">
                    <a:noFill/>
                  </a:rPr>
                  <a:t> </a:t>
                </a:r>
              </a:p>
            </p:txBody>
          </p:sp>
        </mc:Fallback>
      </mc:AlternateContent>
    </p:spTree>
    <p:extLst>
      <p:ext uri="{BB962C8B-B14F-4D97-AF65-F5344CB8AC3E}">
        <p14:creationId xmlns:p14="http://schemas.microsoft.com/office/powerpoint/2010/main" val="31836002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324716" y="142875"/>
            <a:ext cx="10129839" cy="6715125"/>
          </a:xfrm>
          <a:prstGeom prst="rect">
            <a:avLst/>
          </a:prstGeom>
          <a:blipFill>
            <a:blip r:embed="rId3"/>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sp>
        <p:nvSpPr>
          <p:cNvPr id="2" name="Rectangle 1"/>
          <p:cNvSpPr/>
          <p:nvPr/>
        </p:nvSpPr>
        <p:spPr>
          <a:xfrm>
            <a:off x="827805" y="625618"/>
            <a:ext cx="9087581" cy="5749637"/>
          </a:xfrm>
          <a:prstGeom prst="rect">
            <a:avLst/>
          </a:prstGeom>
          <a:blipFill>
            <a:blip r:embed="rId4"/>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To calculate the installments paid with compound interest, we use the following formula</a:t>
            </a:r>
            <a:r>
              <a:rPr lang="en-US" sz="2000" dirty="0" smtClean="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021769" y="762000"/>
            <a:ext cx="3865418" cy="461665"/>
          </a:xfrm>
          <a:prstGeom prst="rect">
            <a:avLst/>
          </a:prstGeom>
          <a:scene3d>
            <a:camera prst="orthographicFront"/>
            <a:lightRig rig="threePt" dir="t"/>
          </a:scene3d>
          <a:sp3d>
            <a:bevel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400" b="1" dirty="0" smtClean="0">
                <a:latin typeface="Times New Roman" panose="02020603050405020304" pitchFamily="18" charset="0"/>
                <a:cs typeface="Times New Roman" panose="02020603050405020304" pitchFamily="18" charset="0"/>
              </a:rPr>
              <a:t>SIMPLE INTEREST</a:t>
            </a:r>
            <a:endParaRPr lang="en-IN" sz="2400" b="1" dirty="0">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81190" y="4993265"/>
            <a:ext cx="2210810" cy="2064325"/>
          </a:xfrm>
          <a:prstGeom prst="rect">
            <a:avLst/>
          </a:prstGeom>
        </p:spPr>
      </p:pic>
      <p:pic>
        <p:nvPicPr>
          <p:cNvPr id="10" name="Picture 9"/>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454555" y="142875"/>
            <a:ext cx="1737445" cy="1796761"/>
          </a:xfrm>
          <a:prstGeom prst="rect">
            <a:avLst/>
          </a:prstGeom>
        </p:spPr>
      </p:pic>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Georgia" panose="02040502050405020303" pitchFamily="18" charset="0"/>
                <a:hlinkClick r:id="rId7"/>
              </a:rPr>
              <a:t>  </a:t>
            </a:r>
            <a:endParaRPr kumimoji="0" lang="en-US" altLang="en-US" sz="72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smtClean="0">
                <a:ln>
                  <a:noFill/>
                </a:ln>
                <a:solidFill>
                  <a:schemeClr val="tx1"/>
                </a:solidFill>
                <a:effectLst/>
                <a:latin typeface="Georgia" panose="02040502050405020303" pitchFamily="18" charset="0"/>
              </a:rPr>
              <a:t/>
            </a:r>
            <a:br>
              <a:rPr kumimoji="0" lang="en-US" altLang="en-US" sz="7200" b="0" i="0" u="none" strike="noStrike" cap="none" normalizeH="0" baseline="0" smtClean="0">
                <a:ln>
                  <a:noFill/>
                </a:ln>
                <a:solidFill>
                  <a:schemeClr val="tx1"/>
                </a:solidFill>
                <a:effectLst/>
                <a:latin typeface="Georgia" panose="02040502050405020303" pitchFamily="18" charset="0"/>
              </a:rPr>
            </a:br>
            <a:endParaRPr kumimoji="0" lang="en-US" altLang="en-US" sz="7200" b="0" i="0" u="none" strike="noStrike" cap="none" normalizeH="0" baseline="0" smtClean="0">
              <a:ln>
                <a:noFill/>
              </a:ln>
              <a:solidFill>
                <a:schemeClr val="tx1"/>
              </a:solidFill>
              <a:effectLst/>
              <a:latin typeface="Georgia" panose="02040502050405020303" pitchFamily="18" charset="0"/>
            </a:endParaRPr>
          </a:p>
        </p:txBody>
      </p:sp>
      <mc:AlternateContent xmlns:mc="http://schemas.openxmlformats.org/markup-compatibility/2006">
        <mc:Choice xmlns:a14="http://schemas.microsoft.com/office/drawing/2010/main" Requires="a14">
          <p:sp>
            <p:nvSpPr>
              <p:cNvPr id="15" name="TextBox 14"/>
              <p:cNvSpPr txBox="1"/>
              <p:nvPr/>
            </p:nvSpPr>
            <p:spPr>
              <a:xfrm>
                <a:off x="872472" y="2208259"/>
                <a:ext cx="8560962" cy="2431691"/>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lang="en-IN" sz="2000" dirty="0" smtClean="0">
                    <a:latin typeface="Times New Roman" panose="02020603050405020304" pitchFamily="18" charset="0"/>
                    <a:cs typeface="Times New Roman" panose="02020603050405020304" pitchFamily="18" charset="0"/>
                  </a:rPr>
                  <a:t> </a:t>
                </a:r>
                <a:r>
                  <a:rPr lang="en-IN" sz="2000" b="1" dirty="0" smtClean="0">
                    <a:latin typeface="Times New Roman" panose="02020603050405020304" pitchFamily="18" charset="0"/>
                    <a:cs typeface="Times New Roman" panose="02020603050405020304" pitchFamily="18" charset="0"/>
                  </a:rPr>
                  <a:t>SHORTCUT FORMULA:</a:t>
                </a:r>
              </a:p>
              <a:p>
                <a:endParaRPr lang="en-US" sz="2000" dirty="0"/>
              </a:p>
              <a:p>
                <a:r>
                  <a:rPr lang="en-US" sz="2000" dirty="0">
                    <a:latin typeface="Times New Roman" panose="02020603050405020304" pitchFamily="18" charset="0"/>
                    <a:cs typeface="Times New Roman" panose="02020603050405020304" pitchFamily="18" charset="0"/>
                  </a:rPr>
                  <a:t>The annual payment discharged while paying a debt of </a:t>
                </a:r>
                <a:r>
                  <a:rPr lang="en-US" sz="2000" dirty="0" err="1">
                    <a:latin typeface="Times New Roman" panose="02020603050405020304" pitchFamily="18" charset="0"/>
                    <a:cs typeface="Times New Roman" panose="02020603050405020304" pitchFamily="18" charset="0"/>
                  </a:rPr>
                  <a:t>Rs</a:t>
                </a:r>
                <a:r>
                  <a:rPr lang="en-US" sz="2000" dirty="0">
                    <a:latin typeface="Times New Roman" panose="02020603050405020304" pitchFamily="18" charset="0"/>
                    <a:cs typeface="Times New Roman" panose="02020603050405020304" pitchFamily="18" charset="0"/>
                  </a:rPr>
                  <a:t>. A due in n years at the rate of interest r% per annum is</a:t>
                </a:r>
              </a:p>
              <a:p>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IN" sz="2000" dirty="0" smtClean="0">
                    <a:latin typeface="Times New Roman" panose="02020603050405020304" pitchFamily="18" charset="0"/>
                    <a:cs typeface="Times New Roman" panose="02020603050405020304" pitchFamily="18" charset="0"/>
                  </a:rPr>
                  <a:t> </a:t>
                </a:r>
                <a14:m>
                  <m:oMath xmlns:m="http://schemas.openxmlformats.org/officeDocument/2006/math">
                    <m:r>
                      <a:rPr lang="en-IN" sz="2000" i="1" smtClean="0">
                        <a:latin typeface="Cambria Math" panose="02040503050406030204" pitchFamily="18" charset="0"/>
                      </a:rPr>
                      <m:t>=</m:t>
                    </m:r>
                  </m:oMath>
                </a14:m>
                <a:r>
                  <a:rPr lang="en-IN" sz="2000" dirty="0" smtClean="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a:t>
                </a:r>
                <a14:m>
                  <m:oMath xmlns:m="http://schemas.openxmlformats.org/officeDocument/2006/math">
                    <m:f>
                      <m:fPr>
                        <m:ctrlPr>
                          <a:rPr lang="en-IN" sz="2800" i="1">
                            <a:latin typeface="Cambria Math" panose="02040503050406030204" pitchFamily="18" charset="0"/>
                          </a:rPr>
                        </m:ctrlPr>
                      </m:fPr>
                      <m:num>
                        <m:r>
                          <a:rPr lang="en-US" sz="2800" b="0" i="1" smtClean="0">
                            <a:latin typeface="Cambria Math" panose="02040503050406030204" pitchFamily="18" charset="0"/>
                          </a:rPr>
                          <m:t>100</m:t>
                        </m:r>
                        <m:r>
                          <a:rPr lang="en-US" sz="2800" b="0" i="1" smtClean="0">
                            <a:latin typeface="Cambria Math" panose="02040503050406030204" pitchFamily="18" charset="0"/>
                          </a:rPr>
                          <m:t>𝐴</m:t>
                        </m:r>
                      </m:num>
                      <m:den>
                        <m:r>
                          <a:rPr lang="en-IN" sz="2800" i="1">
                            <a:latin typeface="Cambria Math" panose="02040503050406030204" pitchFamily="18" charset="0"/>
                          </a:rPr>
                          <m:t>1</m:t>
                        </m:r>
                        <m:r>
                          <a:rPr lang="en-US" sz="2800" i="1">
                            <a:latin typeface="Cambria Math" panose="02040503050406030204" pitchFamily="18" charset="0"/>
                          </a:rPr>
                          <m:t>00</m:t>
                        </m:r>
                        <m:r>
                          <a:rPr lang="en-US" sz="2800" b="0" i="1" smtClean="0">
                            <a:latin typeface="Cambria Math" panose="02040503050406030204" pitchFamily="18" charset="0"/>
                          </a:rPr>
                          <m:t>𝑛</m:t>
                        </m:r>
                        <m:r>
                          <a:rPr lang="en-US" sz="2800" b="0" i="1" smtClean="0">
                            <a:latin typeface="Cambria Math" panose="02040503050406030204" pitchFamily="18" charset="0"/>
                          </a:rPr>
                          <m:t>+</m:t>
                        </m:r>
                        <m:f>
                          <m:fPr>
                            <m:ctrlPr>
                              <a:rPr lang="en-IN" sz="2800" b="1" i="1">
                                <a:latin typeface="Cambria Math" panose="02040503050406030204" pitchFamily="18" charset="0"/>
                              </a:rPr>
                            </m:ctrlPr>
                          </m:fPr>
                          <m:num>
                            <m:r>
                              <a:rPr lang="en-US" sz="2800" b="1" i="1" smtClean="0">
                                <a:latin typeface="Cambria Math" panose="02040503050406030204" pitchFamily="18" charset="0"/>
                              </a:rPr>
                              <m:t>𝒓𝒏</m:t>
                            </m:r>
                            <m:r>
                              <a:rPr lang="en-US" sz="2800" b="1" i="1" smtClean="0">
                                <a:latin typeface="Cambria Math" panose="02040503050406030204" pitchFamily="18" charset="0"/>
                              </a:rPr>
                              <m:t>(</m:t>
                            </m:r>
                            <m:r>
                              <a:rPr lang="en-US" sz="2800" b="1" i="1" smtClean="0">
                                <a:latin typeface="Cambria Math" panose="02040503050406030204" pitchFamily="18" charset="0"/>
                              </a:rPr>
                              <m:t>𝒏</m:t>
                            </m:r>
                            <m:r>
                              <a:rPr lang="en-US" sz="2800" b="1" i="1" smtClean="0">
                                <a:latin typeface="Cambria Math" panose="02040503050406030204" pitchFamily="18" charset="0"/>
                              </a:rPr>
                              <m:t>−</m:t>
                            </m:r>
                            <m:r>
                              <a:rPr lang="en-US" sz="2800" b="1" i="1" smtClean="0">
                                <a:latin typeface="Cambria Math" panose="02040503050406030204" pitchFamily="18" charset="0"/>
                              </a:rPr>
                              <m:t>𝟏</m:t>
                            </m:r>
                            <m:r>
                              <a:rPr lang="en-US" sz="2800" b="1" i="1" smtClean="0">
                                <a:latin typeface="Cambria Math" panose="02040503050406030204" pitchFamily="18" charset="0"/>
                              </a:rPr>
                              <m:t>)</m:t>
                            </m:r>
                          </m:num>
                          <m:den>
                            <m:r>
                              <a:rPr lang="en-US" sz="2800" b="1" i="1" smtClean="0">
                                <a:latin typeface="Cambria Math" panose="02040503050406030204" pitchFamily="18" charset="0"/>
                              </a:rPr>
                              <m:t>𝟐</m:t>
                            </m:r>
                          </m:den>
                        </m:f>
                      </m:den>
                    </m:f>
                  </m:oMath>
                </a14:m>
                <a:r>
                  <a:rPr lang="en-IN" sz="2800" dirty="0" smtClean="0">
                    <a:latin typeface="Times New Roman" panose="02020603050405020304" pitchFamily="18" charset="0"/>
                    <a:cs typeface="Times New Roman" panose="02020603050405020304" pitchFamily="18" charset="0"/>
                  </a:rPr>
                  <a:t> </a:t>
                </a:r>
              </a:p>
            </p:txBody>
          </p:sp>
        </mc:Choice>
        <mc:Fallback>
          <p:sp>
            <p:nvSpPr>
              <p:cNvPr id="15" name="TextBox 14"/>
              <p:cNvSpPr txBox="1">
                <a:spLocks noRot="1" noChangeAspect="1" noMove="1" noResize="1" noEditPoints="1" noAdjustHandles="1" noChangeArrowheads="1" noChangeShapeType="1" noTextEdit="1"/>
              </p:cNvSpPr>
              <p:nvPr/>
            </p:nvSpPr>
            <p:spPr>
              <a:xfrm>
                <a:off x="872472" y="2208259"/>
                <a:ext cx="8560962" cy="2431691"/>
              </a:xfrm>
              <a:prstGeom prst="rect">
                <a:avLst/>
              </a:prstGeom>
              <a:blipFill>
                <a:blip r:embed="rId8"/>
                <a:stretch>
                  <a:fillRect l="-640" t="-998" r="-284"/>
                </a:stretch>
              </a:blipFill>
              <a:ln w="9525" cap="flat" cmpd="sng" algn="ctr">
                <a:solidFill>
                  <a:schemeClr val="dk1"/>
                </a:solidFill>
                <a:prstDash val="solid"/>
                <a:round/>
                <a:headEnd type="none" w="med" len="med"/>
                <a:tailEnd type="none" w="med" len="med"/>
              </a:ln>
            </p:spPr>
            <p:txBody>
              <a:bodyPr/>
              <a:lstStyle/>
              <a:p>
                <a:r>
                  <a:rPr lang="en-IN">
                    <a:noFill/>
                  </a:rPr>
                  <a:t> </a:t>
                </a:r>
              </a:p>
            </p:txBody>
          </p:sp>
        </mc:Fallback>
      </mc:AlternateContent>
    </p:spTree>
    <p:extLst>
      <p:ext uri="{BB962C8B-B14F-4D97-AF65-F5344CB8AC3E}">
        <p14:creationId xmlns:p14="http://schemas.microsoft.com/office/powerpoint/2010/main" val="280637094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5535194" y="778018"/>
            <a:ext cx="5566060" cy="574963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Compound Interest is the interest calculated on the initial principal and the accumulated interest of previous periods of a deposit or loan. In easy words, it can be said as </a:t>
            </a:r>
            <a:r>
              <a:rPr lang="en-US" sz="2000" b="1" dirty="0">
                <a:latin typeface="Times New Roman" panose="02020603050405020304" pitchFamily="18" charset="0"/>
                <a:cs typeface="Times New Roman" panose="02020603050405020304" pitchFamily="18" charset="0"/>
              </a:rPr>
              <a:t>"interest on interest"</a:t>
            </a:r>
            <a:r>
              <a:rPr lang="en-US" sz="2000" dirty="0">
                <a:latin typeface="Times New Roman" panose="02020603050405020304" pitchFamily="18" charset="0"/>
                <a:cs typeface="Times New Roman" panose="02020603050405020304" pitchFamily="18" charset="0"/>
              </a:rPr>
              <a:t>.</a:t>
            </a:r>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494107" y="142875"/>
            <a:ext cx="11446234" cy="6715125"/>
          </a:xfrm>
          <a:prstGeom prst="rect">
            <a:avLst/>
          </a:prstGeom>
          <a:blipFill>
            <a:blip r:embed="rId4"/>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sp>
        <p:nvSpPr>
          <p:cNvPr id="2" name="Rectangle 1"/>
          <p:cNvSpPr/>
          <p:nvPr/>
        </p:nvSpPr>
        <p:spPr>
          <a:xfrm>
            <a:off x="1301171" y="604700"/>
            <a:ext cx="10442869" cy="574963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To calculate the installments paid with compound interest, we use the following formula</a:t>
            </a:r>
            <a:r>
              <a:rPr lang="en-US" sz="2000" dirty="0" smtClean="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351806" y="765387"/>
            <a:ext cx="3865418" cy="461665"/>
          </a:xfrm>
          <a:prstGeom prst="rect">
            <a:avLst/>
          </a:prstGeom>
          <a:scene3d>
            <a:camera prst="orthographicFront"/>
            <a:lightRig rig="threePt" dir="t"/>
          </a:scene3d>
          <a:sp3d>
            <a:bevelT/>
          </a:sp3d>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400" b="1" dirty="0" smtClean="0">
                <a:latin typeface="Times New Roman" panose="02020603050405020304" pitchFamily="18" charset="0"/>
                <a:cs typeface="Times New Roman" panose="02020603050405020304" pitchFamily="18" charset="0"/>
              </a:rPr>
              <a:t>COMPOUND INTEREST</a:t>
            </a:r>
            <a:endParaRPr lang="en-IN" sz="24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1" name="TextBox 10"/>
              <p:cNvSpPr txBox="1"/>
              <p:nvPr/>
            </p:nvSpPr>
            <p:spPr>
              <a:xfrm>
                <a:off x="1498974" y="1762126"/>
                <a:ext cx="9602280" cy="3434786"/>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lang="en-IN" sz="2000" dirty="0" smtClean="0">
                    <a:latin typeface="Times New Roman" panose="02020603050405020304" pitchFamily="18" charset="0"/>
                    <a:cs typeface="Times New Roman" panose="02020603050405020304" pitchFamily="18" charset="0"/>
                  </a:rPr>
                  <a:t> </a:t>
                </a:r>
                <a:r>
                  <a:rPr lang="en-IN" sz="2000" b="1" dirty="0" smtClean="0">
                    <a:latin typeface="Times New Roman" panose="02020603050405020304" pitchFamily="18" charset="0"/>
                    <a:cs typeface="Times New Roman" panose="02020603050405020304" pitchFamily="18" charset="0"/>
                  </a:rPr>
                  <a:t>Amount </a:t>
                </a:r>
                <a14:m>
                  <m:oMath xmlns:m="http://schemas.openxmlformats.org/officeDocument/2006/math">
                    <m:r>
                      <a:rPr lang="en-IN" sz="2000" b="1" i="1" smtClean="0">
                        <a:latin typeface="Cambria Math" panose="02040503050406030204" pitchFamily="18" charset="0"/>
                      </a:rPr>
                      <m:t>=</m:t>
                    </m:r>
                    <m:r>
                      <a:rPr lang="en-US" sz="2000" b="1" i="1" smtClean="0">
                        <a:latin typeface="Cambria Math" panose="02040503050406030204" pitchFamily="18" charset="0"/>
                      </a:rPr>
                      <m:t>𝑷</m:t>
                    </m:r>
                    <m:d>
                      <m:dPr>
                        <m:ctrlPr>
                          <a:rPr lang="en-US" sz="2000" b="1" i="1" smtClean="0">
                            <a:latin typeface="Cambria Math" panose="02040503050406030204" pitchFamily="18" charset="0"/>
                          </a:rPr>
                        </m:ctrlPr>
                      </m:dPr>
                      <m:e>
                        <m:r>
                          <a:rPr lang="en-US" sz="2000" b="1" i="1" smtClean="0">
                            <a:latin typeface="Cambria Math" panose="02040503050406030204" pitchFamily="18" charset="0"/>
                          </a:rPr>
                          <m:t>𝟏</m:t>
                        </m:r>
                        <m:r>
                          <a:rPr lang="en-US" sz="2000" b="1" i="1" smtClean="0">
                            <a:latin typeface="Cambria Math" panose="02040503050406030204" pitchFamily="18" charset="0"/>
                          </a:rPr>
                          <m:t>+</m:t>
                        </m:r>
                        <m:f>
                          <m:fPr>
                            <m:ctrlPr>
                              <a:rPr lang="en-IN" sz="2000" b="1" i="1" smtClean="0">
                                <a:latin typeface="Cambria Math" panose="02040503050406030204" pitchFamily="18" charset="0"/>
                              </a:rPr>
                            </m:ctrlPr>
                          </m:fPr>
                          <m:num>
                            <m:r>
                              <a:rPr lang="en-US" sz="2000" b="1" i="1" smtClean="0">
                                <a:latin typeface="Cambria Math" panose="02040503050406030204" pitchFamily="18" charset="0"/>
                              </a:rPr>
                              <m:t>𝑹</m:t>
                            </m:r>
                          </m:num>
                          <m:den>
                            <m:r>
                              <a:rPr lang="en-IN" sz="2000" b="1" i="1" smtClean="0">
                                <a:latin typeface="Cambria Math" panose="02040503050406030204" pitchFamily="18" charset="0"/>
                              </a:rPr>
                              <m:t>𝟏</m:t>
                            </m:r>
                            <m:r>
                              <a:rPr lang="en-US" sz="2000" b="1" i="1" smtClean="0">
                                <a:latin typeface="Cambria Math" panose="02040503050406030204" pitchFamily="18" charset="0"/>
                              </a:rPr>
                              <m:t>𝟎𝟎</m:t>
                            </m:r>
                          </m:den>
                        </m:f>
                        <m:r>
                          <a:rPr lang="en-US" sz="2000" b="1" i="1" smtClean="0">
                            <a:latin typeface="Cambria Math" panose="02040503050406030204" pitchFamily="18" charset="0"/>
                          </a:rPr>
                          <m:t> </m:t>
                        </m:r>
                      </m:e>
                    </m:d>
                    <m:r>
                      <a:rPr lang="en-US" sz="2000" b="1" i="1" baseline="90000" smtClean="0">
                        <a:latin typeface="Cambria Math" panose="02040503050406030204" pitchFamily="18" charset="0"/>
                      </a:rPr>
                      <m:t>𝒏</m:t>
                    </m:r>
                  </m:oMath>
                </a14:m>
                <a:r>
                  <a:rPr lang="en-IN" sz="2000" b="1" baseline="90000" dirty="0" smtClean="0">
                    <a:latin typeface="Times New Roman" panose="02020603050405020304" pitchFamily="18" charset="0"/>
                    <a:cs typeface="Times New Roman" panose="02020603050405020304" pitchFamily="18" charset="0"/>
                  </a:rPr>
                  <a:t> </a:t>
                </a:r>
                <a:endParaRPr lang="en-US" sz="2000" b="1" baseline="90000" dirty="0">
                  <a:latin typeface="Times New Roman" panose="02020603050405020304" pitchFamily="18" charset="0"/>
                  <a:cs typeface="Times New Roman" panose="02020603050405020304" pitchFamily="18" charset="0"/>
                </a:endParaRPr>
              </a:p>
              <a:p>
                <a:r>
                  <a:rPr lang="en-US" sz="2000" b="1" baseline="90000" dirty="0" smtClean="0">
                    <a:latin typeface="Times New Roman" panose="02020603050405020304" pitchFamily="18" charset="0"/>
                    <a:cs typeface="Times New Roman" panose="02020603050405020304" pitchFamily="18" charset="0"/>
                  </a:rPr>
                  <a:t> </a:t>
                </a:r>
              </a:p>
              <a:p>
                <a14:m>
                  <m:oMath xmlns:m="http://schemas.openxmlformats.org/officeDocument/2006/math">
                    <m:r>
                      <a:rPr lang="en-US" sz="2000" b="1" i="1">
                        <a:latin typeface="Cambria Math" panose="02040503050406030204" pitchFamily="18" charset="0"/>
                      </a:rPr>
                      <m:t>𝑷</m:t>
                    </m:r>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dirty="0" smtClean="0">
                    <a:latin typeface="Times New Roman" panose="02020603050405020304" pitchFamily="18" charset="0"/>
                    <a:cs typeface="Times New Roman" panose="02020603050405020304" pitchFamily="18" charset="0"/>
                  </a:rPr>
                  <a:t> = x</a:t>
                </a:r>
                <a14:m>
                  <m:oMath xmlns:m="http://schemas.openxmlformats.org/officeDocument/2006/math">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baseline="90000" dirty="0" smtClean="0">
                    <a:latin typeface="Times New Roman" panose="02020603050405020304" pitchFamily="18" charset="0"/>
                    <a:cs typeface="Times New Roman" panose="02020603050405020304" pitchFamily="18" charset="0"/>
                  </a:rPr>
                  <a:t>-1 </a:t>
                </a:r>
                <a14:m>
                  <m:oMath xmlns:m="http://schemas.openxmlformats.org/officeDocument/2006/math">
                    <m:r>
                      <a:rPr lang="en-US" sz="2000" b="1" i="0" smtClean="0">
                        <a:latin typeface="Cambria Math" panose="02040503050406030204" pitchFamily="18" charset="0"/>
                      </a:rPr>
                      <m:t>+</m:t>
                    </m:r>
                    <m:r>
                      <a:rPr lang="en-US" sz="2000" b="1" i="0" smtClean="0">
                        <a:latin typeface="Cambria Math" panose="02040503050406030204" pitchFamily="18" charset="0"/>
                      </a:rPr>
                      <m:t>𝐱</m:t>
                    </m:r>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baseline="90000" dirty="0" smtClean="0">
                    <a:latin typeface="Times New Roman" panose="02020603050405020304" pitchFamily="18" charset="0"/>
                    <a:cs typeface="Times New Roman" panose="02020603050405020304" pitchFamily="18" charset="0"/>
                  </a:rPr>
                  <a:t>-2  </a:t>
                </a:r>
                <a:r>
                  <a:rPr lang="en-IN" sz="2000" b="1" dirty="0" smtClean="0">
                    <a:latin typeface="Times New Roman" panose="02020603050405020304" pitchFamily="18" charset="0"/>
                    <a:cs typeface="Times New Roman" panose="02020603050405020304" pitchFamily="18" charset="0"/>
                  </a:rPr>
                  <a:t> +    x</a:t>
                </a:r>
                <a14:m>
                  <m:oMath xmlns:m="http://schemas.openxmlformats.org/officeDocument/2006/math">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baseline="90000" dirty="0" smtClean="0">
                    <a:latin typeface="Times New Roman" panose="02020603050405020304" pitchFamily="18" charset="0"/>
                    <a:cs typeface="Times New Roman" panose="02020603050405020304" pitchFamily="18" charset="0"/>
                  </a:rPr>
                  <a:t>-3    </a:t>
                </a:r>
                <a14:m>
                  <m:oMath xmlns:m="http://schemas.openxmlformats.org/officeDocument/2006/math">
                    <m:r>
                      <a:rPr lang="en-US" sz="2000" b="1" i="0" smtClean="0">
                        <a:latin typeface="Cambria Math" panose="02040503050406030204" pitchFamily="18" charset="0"/>
                      </a:rPr>
                      <m:t>+</m:t>
                    </m:r>
                  </m:oMath>
                </a14:m>
                <a:r>
                  <a:rPr lang="en-IN" sz="2000" b="1" dirty="0" smtClean="0">
                    <a:latin typeface="Times New Roman" panose="02020603050405020304" pitchFamily="18" charset="0"/>
                    <a:cs typeface="Times New Roman" panose="02020603050405020304" pitchFamily="18" charset="0"/>
                  </a:rPr>
                  <a:t>………. + x</a:t>
                </a:r>
              </a:p>
              <a:p>
                <a:endParaRPr lang="en-IN" sz="24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Where,</a:t>
                </a:r>
              </a:p>
              <a:p>
                <a:r>
                  <a:rPr lang="en-US" sz="2000" dirty="0">
                    <a:latin typeface="Times New Roman" panose="02020603050405020304" pitchFamily="18" charset="0"/>
                    <a:cs typeface="Times New Roman" panose="02020603050405020304" pitchFamily="18" charset="0"/>
                  </a:rPr>
                  <a:t>P= Principal</a:t>
                </a:r>
              </a:p>
              <a:p>
                <a:r>
                  <a:rPr lang="en-US" sz="2000" dirty="0" smtClean="0">
                    <a:latin typeface="Times New Roman" panose="02020603050405020304" pitchFamily="18" charset="0"/>
                    <a:cs typeface="Times New Roman" panose="02020603050405020304" pitchFamily="18" charset="0"/>
                  </a:rPr>
                  <a:t>R=rate of interest </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n= number of installments</a:t>
                </a:r>
              </a:p>
              <a:p>
                <a:r>
                  <a:rPr lang="en-US" sz="2000" dirty="0">
                    <a:latin typeface="Times New Roman" panose="02020603050405020304" pitchFamily="18" charset="0"/>
                    <a:cs typeface="Times New Roman" panose="02020603050405020304" pitchFamily="18" charset="0"/>
                  </a:rPr>
                  <a:t>x= Amount of installment</a:t>
                </a:r>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mc:Choice>
        <mc:Fallback xmlns="">
          <p:sp>
            <p:nvSpPr>
              <p:cNvPr id="11" name="TextBox 10"/>
              <p:cNvSpPr txBox="1">
                <a:spLocks noRot="1" noChangeAspect="1" noMove="1" noResize="1" noEditPoints="1" noAdjustHandles="1" noChangeArrowheads="1" noChangeShapeType="1" noTextEdit="1"/>
              </p:cNvSpPr>
              <p:nvPr/>
            </p:nvSpPr>
            <p:spPr>
              <a:xfrm>
                <a:off x="1498974" y="1762126"/>
                <a:ext cx="9602280" cy="3434786"/>
              </a:xfrm>
              <a:prstGeom prst="rect">
                <a:avLst/>
              </a:prstGeom>
              <a:blipFill>
                <a:blip r:embed="rId9"/>
                <a:stretch>
                  <a:fillRect l="-634"/>
                </a:stretch>
              </a:blipFill>
              <a:ln w="9525" cap="flat" cmpd="sng" algn="ctr">
                <a:solidFill>
                  <a:schemeClr val="dk1"/>
                </a:solidFill>
                <a:prstDash val="solid"/>
                <a:round/>
                <a:headEnd type="none" w="med" len="med"/>
                <a:tailEnd type="none" w="med" len="med"/>
              </a:ln>
            </p:spPr>
            <p:txBody>
              <a:bodyPr/>
              <a:lstStyle/>
              <a:p>
                <a:r>
                  <a:rPr lang="en-IN">
                    <a:noFill/>
                  </a:rPr>
                  <a:t> </a:t>
                </a:r>
              </a:p>
            </p:txBody>
          </p:sp>
        </mc:Fallback>
      </mc:AlternateContent>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hlinkClick r:id="rId10"/>
              </a:rPr>
              <a:t>  </a:t>
            </a:r>
            <a:endParaRPr kumimoji="0" lang="en-US" altLang="en-US" sz="7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dirty="0" smtClean="0">
                <a:ln>
                  <a:noFill/>
                </a:ln>
                <a:solidFill>
                  <a:schemeClr val="tx1"/>
                </a:solidFill>
                <a:effectLst/>
                <a:latin typeface="Georgia" panose="02040502050405020303" pitchFamily="18" charset="0"/>
              </a:rPr>
              <a:t/>
            </a:r>
            <a:br>
              <a:rPr kumimoji="0" lang="en-US" altLang="en-US" sz="7200" b="0" i="0" u="none" strike="noStrike" cap="none" normalizeH="0" baseline="0" dirty="0" smtClean="0">
                <a:ln>
                  <a:noFill/>
                </a:ln>
                <a:solidFill>
                  <a:schemeClr val="tx1"/>
                </a:solidFill>
                <a:effectLst/>
                <a:latin typeface="Georgia" panose="02040502050405020303" pitchFamily="18" charset="0"/>
              </a:rPr>
            </a:br>
            <a:endParaRPr kumimoji="0" lang="en-US" altLang="en-US" sz="7200" b="0" i="0" u="none" strike="noStrike" cap="none" normalizeH="0" baseline="0" dirty="0" smtClean="0">
              <a:ln>
                <a:noFill/>
              </a:ln>
              <a:solidFill>
                <a:schemeClr val="tx1"/>
              </a:solidFill>
              <a:effectLst/>
              <a:latin typeface="Georgia" panose="02040502050405020303" pitchFamily="18" charset="0"/>
            </a:endParaRPr>
          </a:p>
        </p:txBody>
      </p:sp>
      <p:pic>
        <p:nvPicPr>
          <p:cNvPr id="9" name="Picture 8"/>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09639" y="4724401"/>
            <a:ext cx="2210810" cy="2064325"/>
          </a:xfrm>
          <a:prstGeom prst="rect">
            <a:avLst/>
          </a:prstGeom>
        </p:spPr>
      </p:pic>
    </p:spTree>
    <p:extLst>
      <p:ext uri="{BB962C8B-B14F-4D97-AF65-F5344CB8AC3E}">
        <p14:creationId xmlns:p14="http://schemas.microsoft.com/office/powerpoint/2010/main" val="4556162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5535194" y="778018"/>
            <a:ext cx="5566060" cy="574963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Compound Interest is the interest calculated on the initial principal and the accumulated interest of previous periods of a deposit or loan. In easy words, it can be said as </a:t>
            </a:r>
            <a:r>
              <a:rPr lang="en-US" sz="2000" b="1" dirty="0">
                <a:latin typeface="Times New Roman" panose="02020603050405020304" pitchFamily="18" charset="0"/>
                <a:cs typeface="Times New Roman" panose="02020603050405020304" pitchFamily="18" charset="0"/>
              </a:rPr>
              <a:t>"interest on interest"</a:t>
            </a:r>
            <a:r>
              <a:rPr lang="en-US" sz="2000" dirty="0">
                <a:latin typeface="Times New Roman" panose="02020603050405020304" pitchFamily="18" charset="0"/>
                <a:cs typeface="Times New Roman" panose="02020603050405020304" pitchFamily="18" charset="0"/>
              </a:rPr>
              <a:t>.</a:t>
            </a:r>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704202" y="142875"/>
            <a:ext cx="12690763" cy="6715125"/>
          </a:xfrm>
          <a:prstGeom prst="rect">
            <a:avLst/>
          </a:prstGeom>
          <a:blipFill>
            <a:blip r:embed="rId4"/>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hlinkClick r:id="rId5"/>
              </a:rPr>
              <a:t>  </a:t>
            </a:r>
            <a:endParaRPr kumimoji="0" lang="en-US" altLang="en-US" sz="7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dirty="0" smtClean="0">
                <a:ln>
                  <a:noFill/>
                </a:ln>
                <a:solidFill>
                  <a:schemeClr val="tx1"/>
                </a:solidFill>
                <a:effectLst/>
                <a:latin typeface="Georgia" panose="02040502050405020303" pitchFamily="18" charset="0"/>
              </a:rPr>
              <a:t/>
            </a:r>
            <a:br>
              <a:rPr kumimoji="0" lang="en-US" altLang="en-US" sz="7200" b="0" i="0" u="none" strike="noStrike" cap="none" normalizeH="0" baseline="0" dirty="0" smtClean="0">
                <a:ln>
                  <a:noFill/>
                </a:ln>
                <a:solidFill>
                  <a:schemeClr val="tx1"/>
                </a:solidFill>
                <a:effectLst/>
                <a:latin typeface="Georgia" panose="02040502050405020303" pitchFamily="18" charset="0"/>
              </a:rPr>
            </a:br>
            <a:endParaRPr kumimoji="0" lang="en-US" altLang="en-US" sz="7200" b="0" i="0" u="none" strike="noStrike" cap="none" normalizeH="0" baseline="0" dirty="0" smtClean="0">
              <a:ln>
                <a:noFill/>
              </a:ln>
              <a:solidFill>
                <a:schemeClr val="tx1"/>
              </a:solidFill>
              <a:effectLst/>
              <a:latin typeface="Georgia" panose="02040502050405020303" pitchFamily="18" charset="0"/>
            </a:endParaRPr>
          </a:p>
        </p:txBody>
      </p:sp>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09607" y="5215665"/>
            <a:ext cx="2210810" cy="2064325"/>
          </a:xfrm>
          <a:prstGeom prst="rect">
            <a:avLst/>
          </a:prstGeom>
        </p:spPr>
      </p:pic>
      <p:sp>
        <p:nvSpPr>
          <p:cNvPr id="6" name="TextBox 5"/>
          <p:cNvSpPr txBox="1"/>
          <p:nvPr/>
        </p:nvSpPr>
        <p:spPr>
          <a:xfrm>
            <a:off x="731520" y="229170"/>
            <a:ext cx="11017135" cy="830997"/>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en-US" sz="2400" dirty="0">
                <a:latin typeface="Times New Roman" panose="02020603050405020304" pitchFamily="18" charset="0"/>
                <a:cs typeface="Times New Roman" panose="02020603050405020304" pitchFamily="18" charset="0"/>
              </a:rPr>
              <a:t>Four equal installments, each of </a:t>
            </a:r>
            <a:r>
              <a:rPr lang="en-US" sz="2400" dirty="0" err="1">
                <a:latin typeface="Times New Roman" panose="02020603050405020304" pitchFamily="18" charset="0"/>
                <a:cs typeface="Times New Roman" panose="02020603050405020304" pitchFamily="18" charset="0"/>
              </a:rPr>
              <a:t>Rs</a:t>
            </a:r>
            <a:r>
              <a:rPr lang="en-US" sz="2400" dirty="0">
                <a:latin typeface="Times New Roman" panose="02020603050405020304" pitchFamily="18" charset="0"/>
                <a:cs typeface="Times New Roman" panose="02020603050405020304" pitchFamily="18" charset="0"/>
              </a:rPr>
              <a:t>. 500, were paid at the end of the year on a sum borrowed at 10% compounded annually. Find the sum (correct up to 2 decimal place).</a:t>
            </a:r>
            <a:endParaRPr lang="en-I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5" name="Rectangle 14"/>
              <p:cNvSpPr/>
              <p:nvPr/>
            </p:nvSpPr>
            <p:spPr>
              <a:xfrm>
                <a:off x="731520" y="1287067"/>
                <a:ext cx="10567851" cy="499616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IN" sz="2000" b="1" dirty="0" smtClean="0">
                    <a:latin typeface="Times New Roman" panose="02020603050405020304" pitchFamily="18" charset="0"/>
                    <a:cs typeface="Times New Roman" panose="02020603050405020304" pitchFamily="18" charset="0"/>
                  </a:rPr>
                  <a:t>Solution:</a:t>
                </a:r>
                <a:endParaRPr lang="en-IN" sz="2000" b="1"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Rate= 10</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Installment = </a:t>
                </a:r>
                <a:r>
                  <a:rPr lang="en-US" sz="2000" dirty="0" smtClean="0">
                    <a:latin typeface="Times New Roman" panose="02020603050405020304" pitchFamily="18" charset="0"/>
                    <a:cs typeface="Times New Roman" panose="02020603050405020304" pitchFamily="18" charset="0"/>
                  </a:rPr>
                  <a:t>Rs.500</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Principal</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Putting these values in the formula</a:t>
                </a:r>
                <a:r>
                  <a:rPr lang="en-US" sz="2000" dirty="0" smtClean="0">
                    <a:latin typeface="Times New Roman" panose="02020603050405020304" pitchFamily="18" charset="0"/>
                    <a:cs typeface="Times New Roman" panose="02020603050405020304" pitchFamily="18" charset="0"/>
                  </a:rPr>
                  <a:t>:</a:t>
                </a:r>
              </a:p>
              <a:p>
                <a14:m>
                  <m:oMath xmlns:m="http://schemas.openxmlformats.org/officeDocument/2006/math">
                    <m:r>
                      <a:rPr lang="en-US" sz="2000" b="1" i="1">
                        <a:latin typeface="Cambria Math" panose="02040503050406030204" pitchFamily="18" charset="0"/>
                      </a:rPr>
                      <m:t>𝑷</m:t>
                    </m:r>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cs typeface="Times New Roman" panose="02020603050405020304" pitchFamily="18" charset="0"/>
                  </a:rPr>
                  <a:t> = x</a:t>
                </a:r>
                <a14:m>
                  <m:oMath xmlns:m="http://schemas.openxmlformats.org/officeDocument/2006/math">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baseline="90000" dirty="0">
                    <a:latin typeface="Times New Roman" panose="02020603050405020304" pitchFamily="18" charset="0"/>
                    <a:cs typeface="Times New Roman" panose="02020603050405020304" pitchFamily="18" charset="0"/>
                  </a:rPr>
                  <a:t>-1 </a:t>
                </a:r>
                <a14:m>
                  <m:oMath xmlns:m="http://schemas.openxmlformats.org/officeDocument/2006/math">
                    <m:r>
                      <a:rPr lang="en-US" sz="2000" b="1">
                        <a:latin typeface="Cambria Math" panose="02040503050406030204" pitchFamily="18" charset="0"/>
                      </a:rPr>
                      <m:t>+</m:t>
                    </m:r>
                    <m:r>
                      <a:rPr lang="en-US" sz="2000" b="1">
                        <a:latin typeface="Cambria Math" panose="02040503050406030204" pitchFamily="18" charset="0"/>
                      </a:rPr>
                      <m:t>𝐱</m:t>
                    </m:r>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baseline="90000" dirty="0">
                    <a:latin typeface="Times New Roman" panose="02020603050405020304" pitchFamily="18" charset="0"/>
                    <a:cs typeface="Times New Roman" panose="02020603050405020304" pitchFamily="18" charset="0"/>
                  </a:rPr>
                  <a:t>-2  </a:t>
                </a:r>
                <a:r>
                  <a:rPr lang="en-IN" sz="2000" b="1" dirty="0">
                    <a:latin typeface="Times New Roman" panose="02020603050405020304" pitchFamily="18" charset="0"/>
                    <a:cs typeface="Times New Roman" panose="02020603050405020304" pitchFamily="18" charset="0"/>
                  </a:rPr>
                  <a:t> +    x</a:t>
                </a:r>
                <a14:m>
                  <m:oMath xmlns:m="http://schemas.openxmlformats.org/officeDocument/2006/math">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baseline="90000" dirty="0">
                    <a:latin typeface="Times New Roman" panose="02020603050405020304" pitchFamily="18" charset="0"/>
                    <a:cs typeface="Times New Roman" panose="02020603050405020304" pitchFamily="18" charset="0"/>
                  </a:rPr>
                  <a:t>-3    </a:t>
                </a:r>
                <a14:m>
                  <m:oMath xmlns:m="http://schemas.openxmlformats.org/officeDocument/2006/math">
                    <m:r>
                      <a:rPr lang="en-US" sz="2000" b="1">
                        <a:latin typeface="Cambria Math" panose="02040503050406030204" pitchFamily="18" charset="0"/>
                      </a:rPr>
                      <m:t>+</m:t>
                    </m:r>
                  </m:oMath>
                </a14:m>
                <a:r>
                  <a:rPr lang="en-IN" sz="2000" b="1" dirty="0">
                    <a:latin typeface="Times New Roman" panose="02020603050405020304" pitchFamily="18" charset="0"/>
                    <a:cs typeface="Times New Roman" panose="02020603050405020304" pitchFamily="18" charset="0"/>
                  </a:rPr>
                  <a:t>………. + x</a:t>
                </a:r>
              </a:p>
              <a:p>
                <a14:m>
                  <m:oMath xmlns:m="http://schemas.openxmlformats.org/officeDocument/2006/math">
                    <m:r>
                      <a:rPr lang="en-US" sz="2000" b="0" i="1">
                        <a:latin typeface="Cambria Math" panose="02040503050406030204" pitchFamily="18" charset="0"/>
                      </a:rPr>
                      <m:t>𝑃</m:t>
                    </m:r>
                    <m:d>
                      <m:dPr>
                        <m:ctrlPr>
                          <a:rPr lang="en-US" sz="2000" i="1">
                            <a:latin typeface="Cambria Math" panose="02040503050406030204" pitchFamily="18" charset="0"/>
                          </a:rPr>
                        </m:ctrlPr>
                      </m:dPr>
                      <m:e>
                        <m:r>
                          <a:rPr lang="en-US" sz="2000" b="0" i="1">
                            <a:latin typeface="Cambria Math" panose="02040503050406030204" pitchFamily="18" charset="0"/>
                          </a:rPr>
                          <m:t>1+</m:t>
                        </m:r>
                        <m:f>
                          <m:fPr>
                            <m:ctrlPr>
                              <a:rPr lang="en-IN" sz="2000" i="1">
                                <a:latin typeface="Cambria Math" panose="02040503050406030204" pitchFamily="18" charset="0"/>
                              </a:rPr>
                            </m:ctrlPr>
                          </m:fPr>
                          <m:num>
                            <m:r>
                              <a:rPr lang="en-US" sz="2000" b="0" i="1" smtClean="0">
                                <a:latin typeface="Cambria Math" panose="02040503050406030204" pitchFamily="18" charset="0"/>
                              </a:rPr>
                              <m:t>10</m:t>
                            </m:r>
                          </m:num>
                          <m:den>
                            <m:r>
                              <a:rPr lang="en-IN" sz="2000" b="0" i="1">
                                <a:latin typeface="Cambria Math" panose="02040503050406030204" pitchFamily="18" charset="0"/>
                              </a:rPr>
                              <m:t>1</m:t>
                            </m:r>
                            <m:r>
                              <a:rPr lang="en-US" sz="2000" b="0" i="1">
                                <a:latin typeface="Cambria Math" panose="02040503050406030204" pitchFamily="18" charset="0"/>
                              </a:rPr>
                              <m:t>00</m:t>
                            </m:r>
                          </m:den>
                        </m:f>
                        <m:r>
                          <a:rPr lang="en-US" sz="2000" b="0" i="1">
                            <a:latin typeface="Cambria Math" panose="02040503050406030204" pitchFamily="18" charset="0"/>
                          </a:rPr>
                          <m:t> </m:t>
                        </m:r>
                      </m:e>
                    </m:d>
                    <m:r>
                      <a:rPr lang="en-US" sz="2000" b="0" i="1" baseline="90000" smtClean="0">
                        <a:latin typeface="Cambria Math" panose="02040503050406030204" pitchFamily="18" charset="0"/>
                      </a:rPr>
                      <m:t>4</m:t>
                    </m:r>
                  </m:oMath>
                </a14:m>
                <a:r>
                  <a:rPr lang="en-IN" sz="2000" baseline="90000"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 = </a:t>
                </a:r>
                <a:r>
                  <a:rPr lang="en-IN" sz="2000" dirty="0" smtClean="0">
                    <a:latin typeface="Times New Roman" panose="02020603050405020304" pitchFamily="18" charset="0"/>
                    <a:cs typeface="Times New Roman" panose="02020603050405020304" pitchFamily="18" charset="0"/>
                  </a:rPr>
                  <a:t>500</a:t>
                </a:r>
                <a14:m>
                  <m:oMath xmlns:m="http://schemas.openxmlformats.org/officeDocument/2006/math">
                    <m:d>
                      <m:dPr>
                        <m:ctrlPr>
                          <a:rPr lang="en-US" sz="2000" i="1">
                            <a:latin typeface="Cambria Math" panose="02040503050406030204" pitchFamily="18" charset="0"/>
                          </a:rPr>
                        </m:ctrlPr>
                      </m:dPr>
                      <m:e>
                        <m:r>
                          <a:rPr lang="en-US" sz="2000" b="0" i="1">
                            <a:latin typeface="Cambria Math" panose="02040503050406030204" pitchFamily="18" charset="0"/>
                          </a:rPr>
                          <m:t>1+</m:t>
                        </m:r>
                        <m:f>
                          <m:fPr>
                            <m:ctrlPr>
                              <a:rPr lang="en-IN" sz="2000" i="1">
                                <a:latin typeface="Cambria Math" panose="02040503050406030204" pitchFamily="18" charset="0"/>
                              </a:rPr>
                            </m:ctrlPr>
                          </m:fPr>
                          <m:num>
                            <m:r>
                              <a:rPr lang="en-US" sz="2000" b="0" i="1" smtClean="0">
                                <a:latin typeface="Cambria Math" panose="02040503050406030204" pitchFamily="18" charset="0"/>
                              </a:rPr>
                              <m:t>10</m:t>
                            </m:r>
                          </m:num>
                          <m:den>
                            <m:r>
                              <a:rPr lang="en-IN" sz="2000" b="0" i="1">
                                <a:latin typeface="Cambria Math" panose="02040503050406030204" pitchFamily="18" charset="0"/>
                              </a:rPr>
                              <m:t>1</m:t>
                            </m:r>
                            <m:r>
                              <a:rPr lang="en-US" sz="2000" b="0" i="1">
                                <a:latin typeface="Cambria Math" panose="02040503050406030204" pitchFamily="18" charset="0"/>
                              </a:rPr>
                              <m:t>00</m:t>
                            </m:r>
                          </m:den>
                        </m:f>
                        <m:r>
                          <a:rPr lang="en-US" sz="2000" b="0" i="1">
                            <a:latin typeface="Cambria Math" panose="02040503050406030204" pitchFamily="18" charset="0"/>
                          </a:rPr>
                          <m:t> </m:t>
                        </m:r>
                      </m:e>
                    </m:d>
                  </m:oMath>
                </a14:m>
                <a:r>
                  <a:rPr lang="en-IN" sz="2000" baseline="90000" dirty="0" smtClean="0">
                    <a:latin typeface="Times New Roman" panose="02020603050405020304" pitchFamily="18" charset="0"/>
                    <a:cs typeface="Times New Roman" panose="02020603050405020304" pitchFamily="18" charset="0"/>
                  </a:rPr>
                  <a:t>3 </a:t>
                </a:r>
                <a14:m>
                  <m:oMath xmlns:m="http://schemas.openxmlformats.org/officeDocument/2006/math">
                    <m:r>
                      <a:rPr lang="en-US" sz="2000" b="0">
                        <a:latin typeface="Cambria Math" panose="02040503050406030204" pitchFamily="18" charset="0"/>
                      </a:rPr>
                      <m:t>+</m:t>
                    </m:r>
                    <m:r>
                      <a:rPr lang="en-US" sz="2000" b="0" i="1" smtClean="0">
                        <a:latin typeface="Cambria Math" panose="02040503050406030204" pitchFamily="18" charset="0"/>
                      </a:rPr>
                      <m:t>500</m:t>
                    </m:r>
                    <m:d>
                      <m:dPr>
                        <m:ctrlPr>
                          <a:rPr lang="en-US" sz="2000" i="1">
                            <a:latin typeface="Cambria Math" panose="02040503050406030204" pitchFamily="18" charset="0"/>
                          </a:rPr>
                        </m:ctrlPr>
                      </m:dPr>
                      <m:e>
                        <m:r>
                          <a:rPr lang="en-US" sz="2000" b="0" i="1">
                            <a:latin typeface="Cambria Math" panose="02040503050406030204" pitchFamily="18" charset="0"/>
                          </a:rPr>
                          <m:t>1+</m:t>
                        </m:r>
                        <m:f>
                          <m:fPr>
                            <m:ctrlPr>
                              <a:rPr lang="en-IN" sz="2000" i="1">
                                <a:latin typeface="Cambria Math" panose="02040503050406030204" pitchFamily="18" charset="0"/>
                              </a:rPr>
                            </m:ctrlPr>
                          </m:fPr>
                          <m:num>
                            <m:r>
                              <a:rPr lang="en-US" sz="2000" b="0" i="1" smtClean="0">
                                <a:latin typeface="Cambria Math" panose="02040503050406030204" pitchFamily="18" charset="0"/>
                              </a:rPr>
                              <m:t>10</m:t>
                            </m:r>
                          </m:num>
                          <m:den>
                            <m:r>
                              <a:rPr lang="en-IN" sz="2000" b="0" i="1">
                                <a:latin typeface="Cambria Math" panose="02040503050406030204" pitchFamily="18" charset="0"/>
                              </a:rPr>
                              <m:t>1</m:t>
                            </m:r>
                            <m:r>
                              <a:rPr lang="en-US" sz="2000" b="0" i="1">
                                <a:latin typeface="Cambria Math" panose="02040503050406030204" pitchFamily="18" charset="0"/>
                              </a:rPr>
                              <m:t>00</m:t>
                            </m:r>
                          </m:den>
                        </m:f>
                        <m:r>
                          <a:rPr lang="en-US" sz="2000" b="0" i="1">
                            <a:latin typeface="Cambria Math" panose="02040503050406030204" pitchFamily="18" charset="0"/>
                          </a:rPr>
                          <m:t> </m:t>
                        </m:r>
                      </m:e>
                    </m:d>
                  </m:oMath>
                </a14:m>
                <a:r>
                  <a:rPr lang="en-IN" sz="2000" baseline="90000" dirty="0" smtClean="0">
                    <a:latin typeface="Times New Roman" panose="02020603050405020304" pitchFamily="18" charset="0"/>
                    <a:cs typeface="Times New Roman" panose="02020603050405020304" pitchFamily="18" charset="0"/>
                  </a:rPr>
                  <a:t>2  </a:t>
                </a:r>
                <a:r>
                  <a:rPr lang="en-IN" sz="2000" dirty="0" smtClean="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500</a:t>
                </a:r>
                <a14:m>
                  <m:oMath xmlns:m="http://schemas.openxmlformats.org/officeDocument/2006/math">
                    <m:d>
                      <m:dPr>
                        <m:ctrlPr>
                          <a:rPr lang="en-US" sz="2000" i="1">
                            <a:latin typeface="Cambria Math" panose="02040503050406030204" pitchFamily="18" charset="0"/>
                          </a:rPr>
                        </m:ctrlPr>
                      </m:dPr>
                      <m:e>
                        <m:r>
                          <a:rPr lang="en-US" sz="2000" b="0" i="1">
                            <a:latin typeface="Cambria Math" panose="02040503050406030204" pitchFamily="18" charset="0"/>
                          </a:rPr>
                          <m:t>1+</m:t>
                        </m:r>
                        <m:f>
                          <m:fPr>
                            <m:ctrlPr>
                              <a:rPr lang="en-IN" sz="2000" i="1">
                                <a:latin typeface="Cambria Math" panose="02040503050406030204" pitchFamily="18" charset="0"/>
                              </a:rPr>
                            </m:ctrlPr>
                          </m:fPr>
                          <m:num>
                            <m:r>
                              <a:rPr lang="en-US" sz="2000" b="0" i="1" smtClean="0">
                                <a:latin typeface="Cambria Math" panose="02040503050406030204" pitchFamily="18" charset="0"/>
                              </a:rPr>
                              <m:t>10</m:t>
                            </m:r>
                          </m:num>
                          <m:den>
                            <m:r>
                              <a:rPr lang="en-IN" sz="2000" b="0" i="1">
                                <a:latin typeface="Cambria Math" panose="02040503050406030204" pitchFamily="18" charset="0"/>
                              </a:rPr>
                              <m:t>1</m:t>
                            </m:r>
                            <m:r>
                              <a:rPr lang="en-US" sz="2000" b="0" i="1">
                                <a:latin typeface="Cambria Math" panose="02040503050406030204" pitchFamily="18" charset="0"/>
                              </a:rPr>
                              <m:t>00</m:t>
                            </m:r>
                          </m:den>
                        </m:f>
                        <m:r>
                          <a:rPr lang="en-US" sz="2000" b="0" i="1">
                            <a:latin typeface="Cambria Math" panose="02040503050406030204" pitchFamily="18" charset="0"/>
                          </a:rPr>
                          <m:t> </m:t>
                        </m:r>
                      </m:e>
                    </m:d>
                    <m:r>
                      <a:rPr lang="en-US" sz="2000" b="0" i="0" baseline="90000" smtClean="0">
                        <a:latin typeface="Cambria Math" panose="02040503050406030204" pitchFamily="18" charset="0"/>
                      </a:rPr>
                      <m:t>1</m:t>
                    </m:r>
                  </m:oMath>
                </a14:m>
                <a:r>
                  <a:rPr lang="en-IN" sz="2000" baseline="90000" dirty="0" smtClean="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+ 500</a:t>
                </a:r>
              </a:p>
              <a:p>
                <a:endParaRPr lang="en-US" sz="2000" dirty="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P(1.1)</a:t>
                </a:r>
                <a:r>
                  <a:rPr lang="en-US" sz="2000" baseline="30000" dirty="0" smtClean="0">
                    <a:latin typeface="Times New Roman" panose="02020603050405020304" pitchFamily="18" charset="0"/>
                    <a:cs typeface="Times New Roman" panose="02020603050405020304" pitchFamily="18" charset="0"/>
                  </a:rPr>
                  <a:t>4</a:t>
                </a:r>
                <a:r>
                  <a:rPr lang="en-US" sz="2000" dirty="0" smtClean="0">
                    <a:latin typeface="Times New Roman" panose="02020603050405020304" pitchFamily="18" charset="0"/>
                    <a:cs typeface="Times New Roman" panose="02020603050405020304" pitchFamily="18" charset="0"/>
                  </a:rPr>
                  <a:t> = 500(1.331) + 500 (1.21) + 500(1.1) + 500</a:t>
                </a:r>
              </a:p>
              <a:p>
                <a:r>
                  <a:rPr lang="en-US" sz="2000" dirty="0" smtClean="0">
                    <a:latin typeface="Times New Roman" panose="02020603050405020304" pitchFamily="18" charset="0"/>
                    <a:cs typeface="Times New Roman" panose="02020603050405020304" pitchFamily="18" charset="0"/>
                  </a:rPr>
                  <a:t>1.4641P = 500(3.641)</a:t>
                </a:r>
              </a:p>
              <a:p>
                <a:r>
                  <a:rPr lang="en-US" sz="2000" b="1" dirty="0" smtClean="0">
                    <a:latin typeface="Times New Roman" panose="02020603050405020304" pitchFamily="18" charset="0"/>
                    <a:cs typeface="Times New Roman" panose="02020603050405020304" pitchFamily="18" charset="0"/>
                  </a:rPr>
                  <a:t>P = </a:t>
                </a:r>
                <a:r>
                  <a:rPr lang="en-US" sz="2000" b="1" dirty="0" err="1" smtClean="0">
                    <a:latin typeface="Times New Roman" panose="02020603050405020304" pitchFamily="18" charset="0"/>
                    <a:cs typeface="Times New Roman" panose="02020603050405020304" pitchFamily="18" charset="0"/>
                  </a:rPr>
                  <a:t>Rs</a:t>
                </a:r>
                <a:r>
                  <a:rPr lang="en-US" sz="2000" b="1" dirty="0" smtClean="0">
                    <a:latin typeface="Times New Roman" panose="02020603050405020304" pitchFamily="18" charset="0"/>
                    <a:cs typeface="Times New Roman" panose="02020603050405020304" pitchFamily="18" charset="0"/>
                  </a:rPr>
                  <a:t>. 1584.93</a:t>
                </a:r>
              </a:p>
              <a:p>
                <a:endParaRPr lang="en-IN" sz="2000" b="1"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mc:Choice>
        <mc:Fallback>
          <p:sp>
            <p:nvSpPr>
              <p:cNvPr id="15" name="Rectangle 14"/>
              <p:cNvSpPr>
                <a:spLocks noRot="1" noChangeAspect="1" noMove="1" noResize="1" noEditPoints="1" noAdjustHandles="1" noChangeArrowheads="1" noChangeShapeType="1" noTextEdit="1"/>
              </p:cNvSpPr>
              <p:nvPr/>
            </p:nvSpPr>
            <p:spPr>
              <a:xfrm>
                <a:off x="731520" y="1287067"/>
                <a:ext cx="10567851" cy="4996167"/>
              </a:xfrm>
              <a:prstGeom prst="rect">
                <a:avLst/>
              </a:prstGeom>
              <a:blipFill>
                <a:blip r:embed="rId7"/>
                <a:stretch>
                  <a:fillRect l="-345"/>
                </a:stretch>
              </a:blipFill>
            </p:spPr>
            <p:txBody>
              <a:bodyPr/>
              <a:lstStyle/>
              <a:p>
                <a:r>
                  <a:rPr lang="en-IN">
                    <a:noFill/>
                  </a:rPr>
                  <a:t> </a:t>
                </a:r>
              </a:p>
            </p:txBody>
          </p:sp>
        </mc:Fallback>
      </mc:AlternateContent>
    </p:spTree>
    <p:extLst>
      <p:ext uri="{BB962C8B-B14F-4D97-AF65-F5344CB8AC3E}">
        <p14:creationId xmlns:p14="http://schemas.microsoft.com/office/powerpoint/2010/main" val="2953777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
                                            <p:txEl>
                                              <p:pRg st="10" end="10"/>
                                            </p:txEl>
                                          </p:spTgt>
                                        </p:tgtEl>
                                        <p:attrNameLst>
                                          <p:attrName>style.visibility</p:attrName>
                                        </p:attrNameLst>
                                      </p:cBhvr>
                                      <p:to>
                                        <p:strVal val="visible"/>
                                      </p:to>
                                    </p:set>
                                    <p:anim calcmode="lin" valueType="num">
                                      <p:cBhvr additive="base">
                                        <p:cTn id="13" dur="500" fill="hold"/>
                                        <p:tgtEl>
                                          <p:spTgt spid="15">
                                            <p:txEl>
                                              <p:pRg st="10" end="1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txEl>
                                              <p:pRg st="10" end="1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5">
                                            <p:txEl>
                                              <p:pRg st="11" end="11"/>
                                            </p:txEl>
                                          </p:spTgt>
                                        </p:tgtEl>
                                        <p:attrNameLst>
                                          <p:attrName>style.visibility</p:attrName>
                                        </p:attrNameLst>
                                      </p:cBhvr>
                                      <p:to>
                                        <p:strVal val="visible"/>
                                      </p:to>
                                    </p:set>
                                    <p:anim calcmode="lin" valueType="num">
                                      <p:cBhvr additive="base">
                                        <p:cTn id="17" dur="500" fill="hold"/>
                                        <p:tgtEl>
                                          <p:spTgt spid="15">
                                            <p:txEl>
                                              <p:pRg st="11" end="1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5">
                                            <p:txEl>
                                              <p:pRg st="11" end="1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5">
                                            <p:txEl>
                                              <p:pRg st="12" end="12"/>
                                            </p:txEl>
                                          </p:spTgt>
                                        </p:tgtEl>
                                        <p:attrNameLst>
                                          <p:attrName>style.visibility</p:attrName>
                                        </p:attrNameLst>
                                      </p:cBhvr>
                                      <p:to>
                                        <p:strVal val="visible"/>
                                      </p:to>
                                    </p:set>
                                    <p:anim calcmode="lin" valueType="num">
                                      <p:cBhvr additive="base">
                                        <p:cTn id="21" dur="500" fill="hold"/>
                                        <p:tgtEl>
                                          <p:spTgt spid="15">
                                            <p:txEl>
                                              <p:pRg st="12" end="1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5">
                                            <p:txEl>
                                              <p:pRg st="12" end="1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5">
                                            <p:txEl>
                                              <p:pRg st="13" end="13"/>
                                            </p:txEl>
                                          </p:spTgt>
                                        </p:tgtEl>
                                        <p:attrNameLst>
                                          <p:attrName>style.visibility</p:attrName>
                                        </p:attrNameLst>
                                      </p:cBhvr>
                                      <p:to>
                                        <p:strVal val="visible"/>
                                      </p:to>
                                    </p:set>
                                    <p:anim calcmode="lin" valueType="num">
                                      <p:cBhvr additive="base">
                                        <p:cTn id="25" dur="500" fill="hold"/>
                                        <p:tgtEl>
                                          <p:spTgt spid="15">
                                            <p:txEl>
                                              <p:pRg st="13" end="1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5">
                                            <p:txEl>
                                              <p:pRg st="13" end="13"/>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5">
                                            <p:txEl>
                                              <p:pRg st="14" end="14"/>
                                            </p:txEl>
                                          </p:spTgt>
                                        </p:tgtEl>
                                        <p:attrNameLst>
                                          <p:attrName>style.visibility</p:attrName>
                                        </p:attrNameLst>
                                      </p:cBhvr>
                                      <p:to>
                                        <p:strVal val="visible"/>
                                      </p:to>
                                    </p:set>
                                    <p:anim calcmode="lin" valueType="num">
                                      <p:cBhvr additive="base">
                                        <p:cTn id="29" dur="500" fill="hold"/>
                                        <p:tgtEl>
                                          <p:spTgt spid="15">
                                            <p:txEl>
                                              <p:pRg st="14" end="1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5">
                                            <p:txEl>
                                              <p:pRg st="14" end="1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5">
                                            <p:txEl>
                                              <p:pRg st="15" end="15"/>
                                            </p:txEl>
                                          </p:spTgt>
                                        </p:tgtEl>
                                        <p:attrNameLst>
                                          <p:attrName>style.visibility</p:attrName>
                                        </p:attrNameLst>
                                      </p:cBhvr>
                                      <p:to>
                                        <p:strVal val="visible"/>
                                      </p:to>
                                    </p:set>
                                    <p:anim calcmode="lin" valueType="num">
                                      <p:cBhvr additive="base">
                                        <p:cTn id="35" dur="500" fill="hold"/>
                                        <p:tgtEl>
                                          <p:spTgt spid="15">
                                            <p:txEl>
                                              <p:pRg st="15" end="1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15">
                                            <p:txEl>
                                              <p:pRg st="15" end="1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5">
                                            <p:txEl>
                                              <p:pRg st="16" end="16"/>
                                            </p:txEl>
                                          </p:spTgt>
                                        </p:tgtEl>
                                        <p:attrNameLst>
                                          <p:attrName>style.visibility</p:attrName>
                                        </p:attrNameLst>
                                      </p:cBhvr>
                                      <p:to>
                                        <p:strVal val="visible"/>
                                      </p:to>
                                    </p:set>
                                    <p:anim calcmode="lin" valueType="num">
                                      <p:cBhvr additive="base">
                                        <p:cTn id="41" dur="500" fill="hold"/>
                                        <p:tgtEl>
                                          <p:spTgt spid="15">
                                            <p:txEl>
                                              <p:pRg st="16" end="1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15">
                                            <p:txEl>
                                              <p:pRg st="16" end="16"/>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5">
                                            <p:txEl>
                                              <p:pRg st="18" end="18"/>
                                            </p:txEl>
                                          </p:spTgt>
                                        </p:tgtEl>
                                        <p:attrNameLst>
                                          <p:attrName>style.visibility</p:attrName>
                                        </p:attrNameLst>
                                      </p:cBhvr>
                                      <p:to>
                                        <p:strVal val="visible"/>
                                      </p:to>
                                    </p:set>
                                    <p:anim calcmode="lin" valueType="num">
                                      <p:cBhvr additive="base">
                                        <p:cTn id="47" dur="500" fill="hold"/>
                                        <p:tgtEl>
                                          <p:spTgt spid="15">
                                            <p:txEl>
                                              <p:pRg st="18" end="18"/>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15">
                                            <p:txEl>
                                              <p:pRg st="18" end="18"/>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15">
                                            <p:txEl>
                                              <p:pRg st="19" end="19"/>
                                            </p:txEl>
                                          </p:spTgt>
                                        </p:tgtEl>
                                        <p:attrNameLst>
                                          <p:attrName>style.visibility</p:attrName>
                                        </p:attrNameLst>
                                      </p:cBhvr>
                                      <p:to>
                                        <p:strVal val="visible"/>
                                      </p:to>
                                    </p:set>
                                    <p:anim calcmode="lin" valueType="num">
                                      <p:cBhvr additive="base">
                                        <p:cTn id="53" dur="500" fill="hold"/>
                                        <p:tgtEl>
                                          <p:spTgt spid="15">
                                            <p:txEl>
                                              <p:pRg st="19" end="19"/>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15">
                                            <p:txEl>
                                              <p:pRg st="19" end="19"/>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15">
                                            <p:txEl>
                                              <p:pRg st="20" end="20"/>
                                            </p:txEl>
                                          </p:spTgt>
                                        </p:tgtEl>
                                        <p:attrNameLst>
                                          <p:attrName>style.visibility</p:attrName>
                                        </p:attrNameLst>
                                      </p:cBhvr>
                                      <p:to>
                                        <p:strVal val="visible"/>
                                      </p:to>
                                    </p:set>
                                    <p:anim calcmode="lin" valueType="num">
                                      <p:cBhvr additive="base">
                                        <p:cTn id="59" dur="500" fill="hold"/>
                                        <p:tgtEl>
                                          <p:spTgt spid="15">
                                            <p:txEl>
                                              <p:pRg st="20" end="20"/>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15">
                                            <p:txEl>
                                              <p:pRg st="20" end="2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5535194" y="778018"/>
            <a:ext cx="5566060" cy="574963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Compound Interest is the interest calculated on the initial principal and the accumulated interest of previous periods of a deposit or loan. In easy words, it can be said as </a:t>
            </a:r>
            <a:r>
              <a:rPr lang="en-US" sz="2000" b="1" dirty="0">
                <a:latin typeface="Times New Roman" panose="02020603050405020304" pitchFamily="18" charset="0"/>
                <a:cs typeface="Times New Roman" panose="02020603050405020304" pitchFamily="18" charset="0"/>
              </a:rPr>
              <a:t>"interest on interest"</a:t>
            </a:r>
            <a:r>
              <a:rPr lang="en-US" sz="2000" dirty="0">
                <a:latin typeface="Times New Roman" panose="02020603050405020304" pitchFamily="18" charset="0"/>
                <a:cs typeface="Times New Roman" panose="02020603050405020304" pitchFamily="18" charset="0"/>
              </a:rPr>
              <a:t>.</a:t>
            </a:r>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704202" y="142875"/>
            <a:ext cx="12690763" cy="6715125"/>
          </a:xfrm>
          <a:prstGeom prst="rect">
            <a:avLst/>
          </a:prstGeom>
          <a:blipFill>
            <a:blip r:embed="rId4"/>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hlinkClick r:id="rId5"/>
              </a:rPr>
              <a:t>  </a:t>
            </a:r>
            <a:endParaRPr kumimoji="0" lang="en-US" altLang="en-US" sz="7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dirty="0" smtClean="0">
                <a:ln>
                  <a:noFill/>
                </a:ln>
                <a:solidFill>
                  <a:schemeClr val="tx1"/>
                </a:solidFill>
                <a:effectLst/>
                <a:latin typeface="Georgia" panose="02040502050405020303" pitchFamily="18" charset="0"/>
              </a:rPr>
              <a:t/>
            </a:r>
            <a:br>
              <a:rPr kumimoji="0" lang="en-US" altLang="en-US" sz="7200" b="0" i="0" u="none" strike="noStrike" cap="none" normalizeH="0" baseline="0" dirty="0" smtClean="0">
                <a:ln>
                  <a:noFill/>
                </a:ln>
                <a:solidFill>
                  <a:schemeClr val="tx1"/>
                </a:solidFill>
                <a:effectLst/>
                <a:latin typeface="Georgia" panose="02040502050405020303" pitchFamily="18" charset="0"/>
              </a:rPr>
            </a:br>
            <a:endParaRPr kumimoji="0" lang="en-US" altLang="en-US" sz="7200" b="0" i="0" u="none" strike="noStrike" cap="none" normalizeH="0" baseline="0" dirty="0" smtClean="0">
              <a:ln>
                <a:noFill/>
              </a:ln>
              <a:solidFill>
                <a:schemeClr val="tx1"/>
              </a:solidFill>
              <a:effectLst/>
              <a:latin typeface="Georgia" panose="02040502050405020303" pitchFamily="18" charset="0"/>
            </a:endParaRPr>
          </a:p>
        </p:txBody>
      </p:sp>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09607" y="5215665"/>
            <a:ext cx="2210810" cy="2064325"/>
          </a:xfrm>
          <a:prstGeom prst="rect">
            <a:avLst/>
          </a:prstGeom>
        </p:spPr>
      </p:pic>
      <p:sp>
        <p:nvSpPr>
          <p:cNvPr id="6" name="TextBox 5"/>
          <p:cNvSpPr txBox="1"/>
          <p:nvPr/>
        </p:nvSpPr>
        <p:spPr>
          <a:xfrm>
            <a:off x="731520" y="229170"/>
            <a:ext cx="11017135" cy="1200329"/>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en-US" sz="2400" dirty="0">
                <a:latin typeface="Times New Roman" panose="02020603050405020304" pitchFamily="18" charset="0"/>
                <a:cs typeface="Times New Roman" panose="02020603050405020304" pitchFamily="18" charset="0"/>
              </a:rPr>
              <a:t>Rahul takes a loan of </a:t>
            </a:r>
            <a:r>
              <a:rPr lang="en-US" sz="2400" dirty="0" err="1">
                <a:latin typeface="Times New Roman" panose="02020603050405020304" pitchFamily="18" charset="0"/>
                <a:cs typeface="Times New Roman" panose="02020603050405020304" pitchFamily="18" charset="0"/>
              </a:rPr>
              <a:t>Rs</a:t>
            </a:r>
            <a:r>
              <a:rPr lang="en-US" sz="2400" dirty="0">
                <a:latin typeface="Times New Roman" panose="02020603050405020304" pitchFamily="18" charset="0"/>
                <a:cs typeface="Times New Roman" panose="02020603050405020304" pitchFamily="18" charset="0"/>
              </a:rPr>
              <a:t> 150000 at an interest rate of 20% compound interest, which is compounded </a:t>
            </a:r>
            <a:r>
              <a:rPr lang="en-US" sz="2400" dirty="0" smtClean="0">
                <a:latin typeface="Times New Roman" panose="02020603050405020304" pitchFamily="18" charset="0"/>
                <a:cs typeface="Times New Roman" panose="02020603050405020304" pitchFamily="18" charset="0"/>
              </a:rPr>
              <a:t>annually. He agrees to pay three equal installments in three years, one installment at the end of every year. Find the value of each installment.  </a:t>
            </a:r>
            <a:endParaRPr lang="en-US" sz="2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5" name="Rectangle 14"/>
              <p:cNvSpPr/>
              <p:nvPr/>
            </p:nvSpPr>
            <p:spPr>
              <a:xfrm>
                <a:off x="731520" y="1978347"/>
                <a:ext cx="10567851" cy="430488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IN" sz="2000" b="1" dirty="0" smtClean="0">
                    <a:latin typeface="Times New Roman" panose="02020603050405020304" pitchFamily="18" charset="0"/>
                    <a:cs typeface="Times New Roman" panose="02020603050405020304" pitchFamily="18" charset="0"/>
                  </a:rPr>
                  <a:t>Solution:</a:t>
                </a:r>
                <a:endParaRPr lang="en-IN" sz="2000" b="1" dirty="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Rate= 20%</a:t>
                </a:r>
              </a:p>
              <a:p>
                <a:r>
                  <a:rPr lang="en-US" sz="2000" dirty="0" smtClean="0">
                    <a:latin typeface="Times New Roman" panose="02020603050405020304" pitchFamily="18" charset="0"/>
                    <a:cs typeface="Times New Roman" panose="02020603050405020304" pitchFamily="18" charset="0"/>
                  </a:rPr>
                  <a:t>Installment = </a:t>
                </a:r>
                <a:r>
                  <a:rPr lang="en-US" sz="2000" dirty="0" err="1" smtClean="0">
                    <a:latin typeface="Times New Roman" panose="02020603050405020304" pitchFamily="18" charset="0"/>
                    <a:cs typeface="Times New Roman" panose="02020603050405020304" pitchFamily="18" charset="0"/>
                  </a:rPr>
                  <a:t>Rs.x</a:t>
                </a:r>
                <a:endParaRPr lang="en-US" sz="2000" dirty="0" smtClean="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Principal=Rs.150000</a:t>
                </a:r>
              </a:p>
              <a:p>
                <a:r>
                  <a:rPr lang="en-US" sz="2000" dirty="0" smtClean="0">
                    <a:latin typeface="Times New Roman" panose="02020603050405020304" pitchFamily="18" charset="0"/>
                    <a:cs typeface="Times New Roman" panose="02020603050405020304" pitchFamily="18" charset="0"/>
                  </a:rPr>
                  <a:t>Putting </a:t>
                </a:r>
                <a:r>
                  <a:rPr lang="en-US" sz="2000" dirty="0">
                    <a:latin typeface="Times New Roman" panose="02020603050405020304" pitchFamily="18" charset="0"/>
                    <a:cs typeface="Times New Roman" panose="02020603050405020304" pitchFamily="18" charset="0"/>
                  </a:rPr>
                  <a:t>these values in the formula</a:t>
                </a:r>
                <a:r>
                  <a:rPr lang="en-US" sz="2000" dirty="0" smtClean="0">
                    <a:latin typeface="Times New Roman" panose="02020603050405020304" pitchFamily="18" charset="0"/>
                    <a:cs typeface="Times New Roman" panose="02020603050405020304" pitchFamily="18" charset="0"/>
                  </a:rPr>
                  <a:t>:</a:t>
                </a:r>
              </a:p>
              <a:p>
                <a14:m>
                  <m:oMath xmlns:m="http://schemas.openxmlformats.org/officeDocument/2006/math">
                    <m:r>
                      <a:rPr lang="en-US" sz="2000" b="1" i="1">
                        <a:latin typeface="Cambria Math" panose="02040503050406030204" pitchFamily="18" charset="0"/>
                      </a:rPr>
                      <m:t>𝑷</m:t>
                    </m:r>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dirty="0">
                    <a:latin typeface="Times New Roman" panose="02020603050405020304" pitchFamily="18" charset="0"/>
                    <a:cs typeface="Times New Roman" panose="02020603050405020304" pitchFamily="18" charset="0"/>
                  </a:rPr>
                  <a:t> = x</a:t>
                </a:r>
                <a14:m>
                  <m:oMath xmlns:m="http://schemas.openxmlformats.org/officeDocument/2006/math">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baseline="90000" dirty="0">
                    <a:latin typeface="Times New Roman" panose="02020603050405020304" pitchFamily="18" charset="0"/>
                    <a:cs typeface="Times New Roman" panose="02020603050405020304" pitchFamily="18" charset="0"/>
                  </a:rPr>
                  <a:t>-1 </a:t>
                </a:r>
                <a14:m>
                  <m:oMath xmlns:m="http://schemas.openxmlformats.org/officeDocument/2006/math">
                    <m:r>
                      <a:rPr lang="en-US" sz="2000" b="1">
                        <a:latin typeface="Cambria Math" panose="02040503050406030204" pitchFamily="18" charset="0"/>
                      </a:rPr>
                      <m:t>+</m:t>
                    </m:r>
                    <m:r>
                      <a:rPr lang="en-US" sz="2000" b="1">
                        <a:latin typeface="Cambria Math" panose="02040503050406030204" pitchFamily="18" charset="0"/>
                      </a:rPr>
                      <m:t>𝐱</m:t>
                    </m:r>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baseline="90000" dirty="0">
                    <a:latin typeface="Times New Roman" panose="02020603050405020304" pitchFamily="18" charset="0"/>
                    <a:cs typeface="Times New Roman" panose="02020603050405020304" pitchFamily="18" charset="0"/>
                  </a:rPr>
                  <a:t>-2  </a:t>
                </a:r>
                <a:r>
                  <a:rPr lang="en-IN" sz="2000" b="1" dirty="0">
                    <a:latin typeface="Times New Roman" panose="02020603050405020304" pitchFamily="18" charset="0"/>
                    <a:cs typeface="Times New Roman" panose="02020603050405020304" pitchFamily="18" charset="0"/>
                  </a:rPr>
                  <a:t> +    x</a:t>
                </a:r>
                <a14:m>
                  <m:oMath xmlns:m="http://schemas.openxmlformats.org/officeDocument/2006/math">
                    <m:d>
                      <m:dPr>
                        <m:ctrlPr>
                          <a:rPr lang="en-US" sz="2000" b="1" i="1">
                            <a:latin typeface="Cambria Math" panose="02040503050406030204" pitchFamily="18" charset="0"/>
                          </a:rPr>
                        </m:ctrlPr>
                      </m:dPr>
                      <m:e>
                        <m:r>
                          <a:rPr lang="en-US" sz="2000" b="1" i="1">
                            <a:latin typeface="Cambria Math" panose="02040503050406030204" pitchFamily="18" charset="0"/>
                          </a:rPr>
                          <m:t>𝟏</m:t>
                        </m:r>
                        <m:r>
                          <a:rPr lang="en-US" sz="2000" b="1"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𝑹</m:t>
                            </m:r>
                          </m:num>
                          <m:den>
                            <m:r>
                              <a:rPr lang="en-IN" sz="2000" b="1" i="1">
                                <a:latin typeface="Cambria Math" panose="02040503050406030204" pitchFamily="18" charset="0"/>
                              </a:rPr>
                              <m:t>𝟏</m:t>
                            </m:r>
                            <m:r>
                              <a:rPr lang="en-US" sz="2000" b="1" i="1">
                                <a:latin typeface="Cambria Math" panose="02040503050406030204" pitchFamily="18" charset="0"/>
                              </a:rPr>
                              <m:t>𝟎𝟎</m:t>
                            </m:r>
                          </m:den>
                        </m:f>
                        <m:r>
                          <a:rPr lang="en-US" sz="2000" b="1" i="1">
                            <a:latin typeface="Cambria Math" panose="02040503050406030204" pitchFamily="18" charset="0"/>
                          </a:rPr>
                          <m:t> </m:t>
                        </m:r>
                      </m:e>
                    </m:d>
                    <m:r>
                      <a:rPr lang="en-US" sz="2000" b="1" i="1" baseline="90000">
                        <a:latin typeface="Cambria Math" panose="02040503050406030204" pitchFamily="18" charset="0"/>
                      </a:rPr>
                      <m:t>𝒏</m:t>
                    </m:r>
                  </m:oMath>
                </a14:m>
                <a:r>
                  <a:rPr lang="en-IN" sz="2000" b="1" baseline="90000" dirty="0">
                    <a:latin typeface="Times New Roman" panose="02020603050405020304" pitchFamily="18" charset="0"/>
                    <a:cs typeface="Times New Roman" panose="02020603050405020304" pitchFamily="18" charset="0"/>
                  </a:rPr>
                  <a:t> </a:t>
                </a:r>
                <a:r>
                  <a:rPr lang="en-IN" sz="2000" b="1" baseline="90000" dirty="0">
                    <a:latin typeface="Times New Roman" panose="02020603050405020304" pitchFamily="18" charset="0"/>
                    <a:cs typeface="Times New Roman" panose="02020603050405020304" pitchFamily="18" charset="0"/>
                  </a:rPr>
                  <a:t>-3    </a:t>
                </a:r>
                <a14:m>
                  <m:oMath xmlns:m="http://schemas.openxmlformats.org/officeDocument/2006/math">
                    <m:r>
                      <a:rPr lang="en-US" sz="2000" b="1">
                        <a:latin typeface="Cambria Math" panose="02040503050406030204" pitchFamily="18" charset="0"/>
                      </a:rPr>
                      <m:t>+</m:t>
                    </m:r>
                  </m:oMath>
                </a14:m>
                <a:r>
                  <a:rPr lang="en-IN" sz="2000" b="1" dirty="0">
                    <a:latin typeface="Times New Roman" panose="02020603050405020304" pitchFamily="18" charset="0"/>
                    <a:cs typeface="Times New Roman" panose="02020603050405020304" pitchFamily="18" charset="0"/>
                  </a:rPr>
                  <a:t>………. + x</a:t>
                </a:r>
              </a:p>
              <a:p>
                <a:r>
                  <a:rPr lang="en-US" sz="2000" dirty="0" smtClean="0"/>
                  <a:t>150000</a:t>
                </a:r>
                <a14:m>
                  <m:oMath xmlns:m="http://schemas.openxmlformats.org/officeDocument/2006/math">
                    <m:d>
                      <m:dPr>
                        <m:ctrlPr>
                          <a:rPr lang="en-US" sz="2000" i="1">
                            <a:latin typeface="Cambria Math" panose="02040503050406030204" pitchFamily="18" charset="0"/>
                          </a:rPr>
                        </m:ctrlPr>
                      </m:dPr>
                      <m:e>
                        <m:r>
                          <a:rPr lang="en-US" sz="2000" b="0" i="1">
                            <a:latin typeface="Cambria Math" panose="02040503050406030204" pitchFamily="18" charset="0"/>
                          </a:rPr>
                          <m:t>1+</m:t>
                        </m:r>
                        <m:f>
                          <m:fPr>
                            <m:ctrlPr>
                              <a:rPr lang="en-IN" sz="2000" i="1">
                                <a:latin typeface="Cambria Math" panose="02040503050406030204" pitchFamily="18" charset="0"/>
                              </a:rPr>
                            </m:ctrlPr>
                          </m:fPr>
                          <m:num>
                            <m:r>
                              <a:rPr lang="en-US" sz="2000" b="0" i="1" smtClean="0">
                                <a:latin typeface="Cambria Math" panose="02040503050406030204" pitchFamily="18" charset="0"/>
                              </a:rPr>
                              <m:t>20</m:t>
                            </m:r>
                          </m:num>
                          <m:den>
                            <m:r>
                              <a:rPr lang="en-IN" sz="2000" b="0" i="1">
                                <a:latin typeface="Cambria Math" panose="02040503050406030204" pitchFamily="18" charset="0"/>
                              </a:rPr>
                              <m:t>1</m:t>
                            </m:r>
                            <m:r>
                              <a:rPr lang="en-US" sz="2000" b="0" i="1">
                                <a:latin typeface="Cambria Math" panose="02040503050406030204" pitchFamily="18" charset="0"/>
                              </a:rPr>
                              <m:t>00</m:t>
                            </m:r>
                          </m:den>
                        </m:f>
                        <m:r>
                          <a:rPr lang="en-US" sz="2000" b="0" i="1">
                            <a:latin typeface="Cambria Math" panose="02040503050406030204" pitchFamily="18" charset="0"/>
                          </a:rPr>
                          <m:t> </m:t>
                        </m:r>
                      </m:e>
                    </m:d>
                    <m:r>
                      <a:rPr lang="en-US" sz="2000" b="0" i="1" baseline="90000" smtClean="0">
                        <a:latin typeface="Cambria Math" panose="02040503050406030204" pitchFamily="18" charset="0"/>
                      </a:rPr>
                      <m:t>3</m:t>
                    </m:r>
                  </m:oMath>
                </a14:m>
                <a:r>
                  <a:rPr lang="en-IN" sz="2000" baseline="90000" dirty="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 = X</a:t>
                </a:r>
                <a14:m>
                  <m:oMath xmlns:m="http://schemas.openxmlformats.org/officeDocument/2006/math">
                    <m:d>
                      <m:dPr>
                        <m:ctrlPr>
                          <a:rPr lang="en-US" sz="2000" i="1">
                            <a:latin typeface="Cambria Math" panose="02040503050406030204" pitchFamily="18" charset="0"/>
                          </a:rPr>
                        </m:ctrlPr>
                      </m:dPr>
                      <m:e>
                        <m:r>
                          <a:rPr lang="en-US" sz="2000" b="0" i="1">
                            <a:latin typeface="Cambria Math" panose="02040503050406030204" pitchFamily="18" charset="0"/>
                          </a:rPr>
                          <m:t>1+</m:t>
                        </m:r>
                        <m:f>
                          <m:fPr>
                            <m:ctrlPr>
                              <a:rPr lang="en-IN" sz="2000" i="1">
                                <a:latin typeface="Cambria Math" panose="02040503050406030204" pitchFamily="18" charset="0"/>
                              </a:rPr>
                            </m:ctrlPr>
                          </m:fPr>
                          <m:num>
                            <m:r>
                              <a:rPr lang="en-US" sz="2000" b="0" i="1" smtClean="0">
                                <a:latin typeface="Cambria Math" panose="02040503050406030204" pitchFamily="18" charset="0"/>
                              </a:rPr>
                              <m:t>20</m:t>
                            </m:r>
                          </m:num>
                          <m:den>
                            <m:r>
                              <a:rPr lang="en-IN" sz="2000" b="0" i="1">
                                <a:latin typeface="Cambria Math" panose="02040503050406030204" pitchFamily="18" charset="0"/>
                              </a:rPr>
                              <m:t>1</m:t>
                            </m:r>
                            <m:r>
                              <a:rPr lang="en-US" sz="2000" b="0" i="1">
                                <a:latin typeface="Cambria Math" panose="02040503050406030204" pitchFamily="18" charset="0"/>
                              </a:rPr>
                              <m:t>00</m:t>
                            </m:r>
                          </m:den>
                        </m:f>
                        <m:r>
                          <a:rPr lang="en-US" sz="2000" b="0" i="1">
                            <a:latin typeface="Cambria Math" panose="02040503050406030204" pitchFamily="18" charset="0"/>
                          </a:rPr>
                          <m:t> </m:t>
                        </m:r>
                      </m:e>
                    </m:d>
                  </m:oMath>
                </a14:m>
                <a:r>
                  <a:rPr lang="en-IN" sz="2000" baseline="90000" dirty="0" smtClean="0">
                    <a:latin typeface="Times New Roman" panose="02020603050405020304" pitchFamily="18" charset="0"/>
                    <a:cs typeface="Times New Roman" panose="02020603050405020304" pitchFamily="18" charset="0"/>
                  </a:rPr>
                  <a:t>2 </a:t>
                </a:r>
                <a14:m>
                  <m:oMath xmlns:m="http://schemas.openxmlformats.org/officeDocument/2006/math">
                    <m:r>
                      <a:rPr lang="en-US" sz="2000" b="0">
                        <a:latin typeface="Cambria Math" panose="02040503050406030204" pitchFamily="18" charset="0"/>
                      </a:rPr>
                      <m:t>+</m:t>
                    </m:r>
                    <m:r>
                      <a:rPr lang="en-US" sz="2000" b="0" i="1" smtClean="0">
                        <a:latin typeface="Cambria Math" panose="02040503050406030204" pitchFamily="18" charset="0"/>
                      </a:rPr>
                      <m:t>𝑋</m:t>
                    </m:r>
                    <m:d>
                      <m:dPr>
                        <m:ctrlPr>
                          <a:rPr lang="en-US" sz="2000" i="1">
                            <a:latin typeface="Cambria Math" panose="02040503050406030204" pitchFamily="18" charset="0"/>
                          </a:rPr>
                        </m:ctrlPr>
                      </m:dPr>
                      <m:e>
                        <m:r>
                          <a:rPr lang="en-US" sz="2000" b="0" i="1">
                            <a:latin typeface="Cambria Math" panose="02040503050406030204" pitchFamily="18" charset="0"/>
                          </a:rPr>
                          <m:t>1+</m:t>
                        </m:r>
                        <m:f>
                          <m:fPr>
                            <m:ctrlPr>
                              <a:rPr lang="en-IN" sz="2000" i="1">
                                <a:latin typeface="Cambria Math" panose="02040503050406030204" pitchFamily="18" charset="0"/>
                              </a:rPr>
                            </m:ctrlPr>
                          </m:fPr>
                          <m:num>
                            <m:r>
                              <a:rPr lang="en-US" sz="2000" b="0" i="1" smtClean="0">
                                <a:latin typeface="Cambria Math" panose="02040503050406030204" pitchFamily="18" charset="0"/>
                              </a:rPr>
                              <m:t>20</m:t>
                            </m:r>
                          </m:num>
                          <m:den>
                            <m:r>
                              <a:rPr lang="en-IN" sz="2000" b="0" i="1">
                                <a:latin typeface="Cambria Math" panose="02040503050406030204" pitchFamily="18" charset="0"/>
                              </a:rPr>
                              <m:t>1</m:t>
                            </m:r>
                            <m:r>
                              <a:rPr lang="en-US" sz="2000" b="0" i="1">
                                <a:latin typeface="Cambria Math" panose="02040503050406030204" pitchFamily="18" charset="0"/>
                              </a:rPr>
                              <m:t>00</m:t>
                            </m:r>
                          </m:den>
                        </m:f>
                        <m:r>
                          <a:rPr lang="en-US" sz="2000" b="0" i="1">
                            <a:latin typeface="Cambria Math" panose="02040503050406030204" pitchFamily="18" charset="0"/>
                          </a:rPr>
                          <m:t> </m:t>
                        </m:r>
                      </m:e>
                    </m:d>
                  </m:oMath>
                </a14:m>
                <a:r>
                  <a:rPr lang="en-IN" sz="2000" baseline="90000" dirty="0" smtClean="0">
                    <a:latin typeface="Times New Roman" panose="02020603050405020304" pitchFamily="18" charset="0"/>
                    <a:cs typeface="Times New Roman" panose="02020603050405020304" pitchFamily="18" charset="0"/>
                  </a:rPr>
                  <a:t>1  </a:t>
                </a:r>
                <a:r>
                  <a:rPr lang="en-IN" sz="2000" dirty="0" smtClean="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X</a:t>
                </a:r>
              </a:p>
              <a:p>
                <a:endParaRPr lang="en-US" sz="2000" dirty="0" smtClean="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X</a:t>
                </a:r>
                <a:r>
                  <a:rPr lang="en-US" sz="2000" b="1" dirty="0" smtClean="0">
                    <a:latin typeface="Times New Roman" panose="02020603050405020304" pitchFamily="18" charset="0"/>
                    <a:cs typeface="Times New Roman" panose="02020603050405020304" pitchFamily="18" charset="0"/>
                  </a:rPr>
                  <a:t> = </a:t>
                </a:r>
                <a:r>
                  <a:rPr lang="en-US" sz="2000" b="1" dirty="0" err="1" smtClean="0">
                    <a:latin typeface="Times New Roman" panose="02020603050405020304" pitchFamily="18" charset="0"/>
                    <a:cs typeface="Times New Roman" panose="02020603050405020304" pitchFamily="18" charset="0"/>
                  </a:rPr>
                  <a:t>Rs</a:t>
                </a:r>
                <a:r>
                  <a:rPr lang="en-US" sz="2000" b="1" dirty="0" smtClean="0">
                    <a:latin typeface="Times New Roman" panose="02020603050405020304" pitchFamily="18" charset="0"/>
                    <a:cs typeface="Times New Roman" panose="02020603050405020304" pitchFamily="18" charset="0"/>
                  </a:rPr>
                  <a:t>. 71209</a:t>
                </a:r>
              </a:p>
              <a:p>
                <a:endParaRPr lang="en-IN" sz="2000" b="1"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mc:Choice>
        <mc:Fallback>
          <p:sp>
            <p:nvSpPr>
              <p:cNvPr id="15" name="Rectangle 14"/>
              <p:cNvSpPr>
                <a:spLocks noRot="1" noChangeAspect="1" noMove="1" noResize="1" noEditPoints="1" noAdjustHandles="1" noChangeArrowheads="1" noChangeShapeType="1" noTextEdit="1"/>
              </p:cNvSpPr>
              <p:nvPr/>
            </p:nvSpPr>
            <p:spPr>
              <a:xfrm>
                <a:off x="731520" y="1978347"/>
                <a:ext cx="10567851" cy="4304887"/>
              </a:xfrm>
              <a:prstGeom prst="rect">
                <a:avLst/>
              </a:prstGeom>
              <a:blipFill>
                <a:blip r:embed="rId7"/>
                <a:stretch>
                  <a:fillRect l="-345"/>
                </a:stretch>
              </a:blipFill>
            </p:spPr>
            <p:txBody>
              <a:bodyPr/>
              <a:lstStyle/>
              <a:p>
                <a:r>
                  <a:rPr lang="en-IN">
                    <a:noFill/>
                  </a:rPr>
                  <a:t> </a:t>
                </a:r>
              </a:p>
            </p:txBody>
          </p:sp>
        </mc:Fallback>
      </mc:AlternateContent>
    </p:spTree>
    <p:extLst>
      <p:ext uri="{BB962C8B-B14F-4D97-AF65-F5344CB8AC3E}">
        <p14:creationId xmlns:p14="http://schemas.microsoft.com/office/powerpoint/2010/main" val="1689622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
                                            <p:txEl>
                                              <p:pRg st="10" end="10"/>
                                            </p:txEl>
                                          </p:spTgt>
                                        </p:tgtEl>
                                        <p:attrNameLst>
                                          <p:attrName>style.visibility</p:attrName>
                                        </p:attrNameLst>
                                      </p:cBhvr>
                                      <p:to>
                                        <p:strVal val="visible"/>
                                      </p:to>
                                    </p:set>
                                    <p:anim calcmode="lin" valueType="num">
                                      <p:cBhvr additive="base">
                                        <p:cTn id="13" dur="500" fill="hold"/>
                                        <p:tgtEl>
                                          <p:spTgt spid="15">
                                            <p:txEl>
                                              <p:pRg st="10" end="1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txEl>
                                              <p:pRg st="10" end="1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5">
                                            <p:txEl>
                                              <p:pRg st="11" end="11"/>
                                            </p:txEl>
                                          </p:spTgt>
                                        </p:tgtEl>
                                        <p:attrNameLst>
                                          <p:attrName>style.visibility</p:attrName>
                                        </p:attrNameLst>
                                      </p:cBhvr>
                                      <p:to>
                                        <p:strVal val="visible"/>
                                      </p:to>
                                    </p:set>
                                    <p:anim calcmode="lin" valueType="num">
                                      <p:cBhvr additive="base">
                                        <p:cTn id="17" dur="500" fill="hold"/>
                                        <p:tgtEl>
                                          <p:spTgt spid="15">
                                            <p:txEl>
                                              <p:pRg st="11" end="1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5">
                                            <p:txEl>
                                              <p:pRg st="11" end="1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5">
                                            <p:txEl>
                                              <p:pRg st="12" end="12"/>
                                            </p:txEl>
                                          </p:spTgt>
                                        </p:tgtEl>
                                        <p:attrNameLst>
                                          <p:attrName>style.visibility</p:attrName>
                                        </p:attrNameLst>
                                      </p:cBhvr>
                                      <p:to>
                                        <p:strVal val="visible"/>
                                      </p:to>
                                    </p:set>
                                    <p:anim calcmode="lin" valueType="num">
                                      <p:cBhvr additive="base">
                                        <p:cTn id="21" dur="500" fill="hold"/>
                                        <p:tgtEl>
                                          <p:spTgt spid="15">
                                            <p:txEl>
                                              <p:pRg st="12" end="1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5">
                                            <p:txEl>
                                              <p:pRg st="12" end="1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5">
                                            <p:txEl>
                                              <p:pRg st="13" end="13"/>
                                            </p:txEl>
                                          </p:spTgt>
                                        </p:tgtEl>
                                        <p:attrNameLst>
                                          <p:attrName>style.visibility</p:attrName>
                                        </p:attrNameLst>
                                      </p:cBhvr>
                                      <p:to>
                                        <p:strVal val="visible"/>
                                      </p:to>
                                    </p:set>
                                    <p:anim calcmode="lin" valueType="num">
                                      <p:cBhvr additive="base">
                                        <p:cTn id="25" dur="500" fill="hold"/>
                                        <p:tgtEl>
                                          <p:spTgt spid="15">
                                            <p:txEl>
                                              <p:pRg st="13" end="1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5">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5">
                                            <p:txEl>
                                              <p:pRg st="14" end="14"/>
                                            </p:txEl>
                                          </p:spTgt>
                                        </p:tgtEl>
                                        <p:attrNameLst>
                                          <p:attrName>style.visibility</p:attrName>
                                        </p:attrNameLst>
                                      </p:cBhvr>
                                      <p:to>
                                        <p:strVal val="visible"/>
                                      </p:to>
                                    </p:set>
                                    <p:anim calcmode="lin" valueType="num">
                                      <p:cBhvr additive="base">
                                        <p:cTn id="31" dur="500" fill="hold"/>
                                        <p:tgtEl>
                                          <p:spTgt spid="15">
                                            <p:txEl>
                                              <p:pRg st="14" end="1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5">
                                            <p:txEl>
                                              <p:pRg st="14" end="14"/>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5">
                                            <p:txEl>
                                              <p:pRg st="15" end="15"/>
                                            </p:txEl>
                                          </p:spTgt>
                                        </p:tgtEl>
                                        <p:attrNameLst>
                                          <p:attrName>style.visibility</p:attrName>
                                        </p:attrNameLst>
                                      </p:cBhvr>
                                      <p:to>
                                        <p:strVal val="visible"/>
                                      </p:to>
                                    </p:set>
                                    <p:anim calcmode="lin" valueType="num">
                                      <p:cBhvr additive="base">
                                        <p:cTn id="35" dur="500" fill="hold"/>
                                        <p:tgtEl>
                                          <p:spTgt spid="15">
                                            <p:txEl>
                                              <p:pRg st="15" end="1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15">
                                            <p:txEl>
                                              <p:pRg st="15" end="1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5">
                                            <p:txEl>
                                              <p:pRg st="16" end="16"/>
                                            </p:txEl>
                                          </p:spTgt>
                                        </p:tgtEl>
                                        <p:attrNameLst>
                                          <p:attrName>style.visibility</p:attrName>
                                        </p:attrNameLst>
                                      </p:cBhvr>
                                      <p:to>
                                        <p:strVal val="visible"/>
                                      </p:to>
                                    </p:set>
                                    <p:anim calcmode="lin" valueType="num">
                                      <p:cBhvr additive="base">
                                        <p:cTn id="41" dur="500" fill="hold"/>
                                        <p:tgtEl>
                                          <p:spTgt spid="15">
                                            <p:txEl>
                                              <p:pRg st="16" end="1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15">
                                            <p:txEl>
                                              <p:pRg st="16" end="16"/>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5">
                                            <p:txEl>
                                              <p:pRg st="18" end="18"/>
                                            </p:txEl>
                                          </p:spTgt>
                                        </p:tgtEl>
                                        <p:attrNameLst>
                                          <p:attrName>style.visibility</p:attrName>
                                        </p:attrNameLst>
                                      </p:cBhvr>
                                      <p:to>
                                        <p:strVal val="visible"/>
                                      </p:to>
                                    </p:set>
                                    <p:anim calcmode="lin" valueType="num">
                                      <p:cBhvr additive="base">
                                        <p:cTn id="47" dur="500" fill="hold"/>
                                        <p:tgtEl>
                                          <p:spTgt spid="15">
                                            <p:txEl>
                                              <p:pRg st="18" end="18"/>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15">
                                            <p:txEl>
                                              <p:pRg st="18" end="1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5535194" y="778018"/>
            <a:ext cx="5566060" cy="574963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Compound Interest is the interest calculated on the initial principal and the accumulated interest of previous periods of a deposit or loan. In easy words, it can be said as </a:t>
            </a:r>
            <a:r>
              <a:rPr lang="en-US" sz="2000" b="1" dirty="0">
                <a:latin typeface="Times New Roman" panose="02020603050405020304" pitchFamily="18" charset="0"/>
                <a:cs typeface="Times New Roman" panose="02020603050405020304" pitchFamily="18" charset="0"/>
              </a:rPr>
              <a:t>"interest on interest"</a:t>
            </a:r>
            <a:r>
              <a:rPr lang="en-US" sz="2000" dirty="0">
                <a:latin typeface="Times New Roman" panose="02020603050405020304" pitchFamily="18" charset="0"/>
                <a:cs typeface="Times New Roman" panose="02020603050405020304" pitchFamily="18" charset="0"/>
              </a:rPr>
              <a:t>.</a:t>
            </a:r>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704202" y="142875"/>
            <a:ext cx="12690763" cy="6715125"/>
          </a:xfrm>
          <a:prstGeom prst="rect">
            <a:avLst/>
          </a:prstGeom>
          <a:blipFill>
            <a:blip r:embed="rId4"/>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hlinkClick r:id="rId5"/>
              </a:rPr>
              <a:t>  </a:t>
            </a:r>
            <a:endParaRPr kumimoji="0" lang="en-US" altLang="en-US" sz="7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dirty="0" smtClean="0">
                <a:ln>
                  <a:noFill/>
                </a:ln>
                <a:solidFill>
                  <a:schemeClr val="tx1"/>
                </a:solidFill>
                <a:effectLst/>
                <a:latin typeface="Georgia" panose="02040502050405020303" pitchFamily="18" charset="0"/>
              </a:rPr>
              <a:t/>
            </a:r>
            <a:br>
              <a:rPr kumimoji="0" lang="en-US" altLang="en-US" sz="7200" b="0" i="0" u="none" strike="noStrike" cap="none" normalizeH="0" baseline="0" dirty="0" smtClean="0">
                <a:ln>
                  <a:noFill/>
                </a:ln>
                <a:solidFill>
                  <a:schemeClr val="tx1"/>
                </a:solidFill>
                <a:effectLst/>
                <a:latin typeface="Georgia" panose="02040502050405020303" pitchFamily="18" charset="0"/>
              </a:rPr>
            </a:br>
            <a:endParaRPr kumimoji="0" lang="en-US" altLang="en-US" sz="7200" b="0" i="0" u="none" strike="noStrike" cap="none" normalizeH="0" baseline="0" dirty="0" smtClean="0">
              <a:ln>
                <a:noFill/>
              </a:ln>
              <a:solidFill>
                <a:schemeClr val="tx1"/>
              </a:solidFill>
              <a:effectLst/>
              <a:latin typeface="Georgia" panose="02040502050405020303" pitchFamily="18" charset="0"/>
            </a:endParaRPr>
          </a:p>
        </p:txBody>
      </p:sp>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09607" y="5215665"/>
            <a:ext cx="2210810" cy="2064325"/>
          </a:xfrm>
          <a:prstGeom prst="rect">
            <a:avLst/>
          </a:prstGeom>
        </p:spPr>
      </p:pic>
      <p:sp>
        <p:nvSpPr>
          <p:cNvPr id="6" name="TextBox 5"/>
          <p:cNvSpPr txBox="1"/>
          <p:nvPr/>
        </p:nvSpPr>
        <p:spPr>
          <a:xfrm>
            <a:off x="1018903" y="741875"/>
            <a:ext cx="10833806" cy="461665"/>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en-US" sz="2400" dirty="0">
                <a:latin typeface="Times New Roman" panose="02020603050405020304" pitchFamily="18" charset="0"/>
                <a:cs typeface="Times New Roman" panose="02020603050405020304" pitchFamily="18" charset="0"/>
              </a:rPr>
              <a:t>What annual installment will discharge a loan of </a:t>
            </a:r>
            <a:r>
              <a:rPr lang="en-US" sz="2400" dirty="0" err="1">
                <a:latin typeface="Times New Roman" panose="02020603050405020304" pitchFamily="18" charset="0"/>
                <a:cs typeface="Times New Roman" panose="02020603050405020304" pitchFamily="18" charset="0"/>
              </a:rPr>
              <a:t>Rs</a:t>
            </a:r>
            <a:r>
              <a:rPr lang="en-US" sz="2400" dirty="0">
                <a:latin typeface="Times New Roman" panose="02020603050405020304" pitchFamily="18" charset="0"/>
                <a:cs typeface="Times New Roman" panose="02020603050405020304" pitchFamily="18" charset="0"/>
              </a:rPr>
              <a:t>. 832 due in 2 </a:t>
            </a:r>
            <a:r>
              <a:rPr lang="en-US" sz="2400" dirty="0" err="1">
                <a:latin typeface="Times New Roman" panose="02020603050405020304" pitchFamily="18" charset="0"/>
                <a:cs typeface="Times New Roman" panose="02020603050405020304" pitchFamily="18" charset="0"/>
              </a:rPr>
              <a:t>yrs</a:t>
            </a:r>
            <a:r>
              <a:rPr lang="en-US" sz="2400" dirty="0">
                <a:latin typeface="Times New Roman" panose="02020603050405020304" pitchFamily="18" charset="0"/>
                <a:cs typeface="Times New Roman" panose="02020603050405020304" pitchFamily="18" charset="0"/>
              </a:rPr>
              <a:t> @ 8%pa?</a:t>
            </a:r>
            <a:endParaRPr lang="en-IN" sz="2400" dirty="0">
              <a:latin typeface="Times New Roman" panose="02020603050405020304" pitchFamily="18" charset="0"/>
              <a:cs typeface="Times New Roman" panose="02020603050405020304" pitchFamily="18" charset="0"/>
            </a:endParaRPr>
          </a:p>
        </p:txBody>
      </p:sp>
      <p:sp>
        <p:nvSpPr>
          <p:cNvPr id="15" name="Rectangle 14"/>
          <p:cNvSpPr/>
          <p:nvPr/>
        </p:nvSpPr>
        <p:spPr>
          <a:xfrm>
            <a:off x="894134" y="1629063"/>
            <a:ext cx="3971826" cy="426559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IN" sz="2000" b="1" dirty="0" smtClean="0">
                <a:latin typeface="Times New Roman" panose="02020603050405020304" pitchFamily="18" charset="0"/>
                <a:cs typeface="Times New Roman" panose="02020603050405020304" pitchFamily="18" charset="0"/>
              </a:rPr>
              <a:t>Solution:</a:t>
            </a:r>
            <a:endParaRPr lang="en-IN"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If Principal = x</a:t>
            </a:r>
          </a:p>
          <a:p>
            <a:r>
              <a:rPr lang="en-US" sz="2000" dirty="0">
                <a:latin typeface="Times New Roman" panose="02020603050405020304" pitchFamily="18" charset="0"/>
                <a:cs typeface="Times New Roman" panose="02020603050405020304" pitchFamily="18" charset="0"/>
              </a:rPr>
              <a:t>x+1.08x= 2.08x=832</a:t>
            </a:r>
          </a:p>
          <a:p>
            <a:r>
              <a:rPr lang="en-US" sz="2000" dirty="0" smtClean="0">
                <a:latin typeface="Times New Roman" panose="02020603050405020304" pitchFamily="18" charset="0"/>
                <a:cs typeface="Times New Roman" panose="02020603050405020304" pitchFamily="18" charset="0"/>
              </a:rPr>
              <a:t>x=400</a:t>
            </a: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r>
              <a:rPr lang="en-IN" sz="2000" dirty="0" smtClean="0">
                <a:latin typeface="Times New Roman" panose="02020603050405020304" pitchFamily="18" charset="0"/>
                <a:cs typeface="Times New Roman" panose="02020603050405020304" pitchFamily="18" charset="0"/>
              </a:rPr>
              <a:t> </a:t>
            </a: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6" name="Rectangle 15"/>
              <p:cNvSpPr/>
              <p:nvPr/>
            </p:nvSpPr>
            <p:spPr>
              <a:xfrm>
                <a:off x="7301857" y="1629063"/>
                <a:ext cx="3812961" cy="4967370"/>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smtClean="0">
                    <a:latin typeface="Cambria Math" panose="02040503050406030204" pitchFamily="18" charset="0"/>
                  </a:rPr>
                  <a:t>Using the formula, annual installment= </a:t>
                </a:r>
                <a14:m>
                  <m:oMath xmlns:m="http://schemas.openxmlformats.org/officeDocument/2006/math">
                    <m:f>
                      <m:fPr>
                        <m:ctrlPr>
                          <a:rPr lang="en-IN" sz="2000" i="1">
                            <a:latin typeface="Cambria Math" panose="02040503050406030204" pitchFamily="18" charset="0"/>
                          </a:rPr>
                        </m:ctrlPr>
                      </m:fPr>
                      <m:num>
                        <m:r>
                          <a:rPr lang="en-US" sz="2000" i="1">
                            <a:latin typeface="Cambria Math" panose="02040503050406030204" pitchFamily="18" charset="0"/>
                          </a:rPr>
                          <m:t>100</m:t>
                        </m:r>
                        <m:r>
                          <a:rPr lang="en-US" sz="2000" i="1">
                            <a:latin typeface="Cambria Math" panose="02040503050406030204" pitchFamily="18" charset="0"/>
                          </a:rPr>
                          <m:t>𝐴</m:t>
                        </m:r>
                      </m:num>
                      <m:den>
                        <m:r>
                          <a:rPr lang="en-IN" sz="2000" i="1">
                            <a:latin typeface="Cambria Math" panose="02040503050406030204" pitchFamily="18" charset="0"/>
                          </a:rPr>
                          <m:t>1</m:t>
                        </m:r>
                        <m:r>
                          <a:rPr lang="en-US" sz="2000" i="1">
                            <a:latin typeface="Cambria Math" panose="02040503050406030204" pitchFamily="18" charset="0"/>
                          </a:rPr>
                          <m:t>00</m:t>
                        </m:r>
                        <m:r>
                          <a:rPr lang="en-US" sz="2000" i="1">
                            <a:latin typeface="Cambria Math" panose="02040503050406030204" pitchFamily="18" charset="0"/>
                          </a:rPr>
                          <m:t>𝑛</m:t>
                        </m:r>
                        <m:r>
                          <a:rPr lang="en-US" sz="2000"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𝒓𝒏</m:t>
                            </m:r>
                            <m:r>
                              <a:rPr lang="en-US" sz="2000" b="1" i="1">
                                <a:latin typeface="Cambria Math" panose="02040503050406030204" pitchFamily="18" charset="0"/>
                              </a:rPr>
                              <m:t>(</m:t>
                            </m:r>
                            <m:r>
                              <a:rPr lang="en-US" sz="2000" b="1" i="1">
                                <a:latin typeface="Cambria Math" panose="02040503050406030204" pitchFamily="18" charset="0"/>
                              </a:rPr>
                              <m:t>𝒏</m:t>
                            </m:r>
                            <m:r>
                              <a:rPr lang="en-US" sz="2000" b="1" i="1">
                                <a:latin typeface="Cambria Math" panose="02040503050406030204" pitchFamily="18" charset="0"/>
                              </a:rPr>
                              <m:t>−</m:t>
                            </m:r>
                            <m:r>
                              <a:rPr lang="en-US" sz="2000" b="1" i="1">
                                <a:latin typeface="Cambria Math" panose="02040503050406030204" pitchFamily="18" charset="0"/>
                              </a:rPr>
                              <m:t>𝟏</m:t>
                            </m:r>
                            <m:r>
                              <a:rPr lang="en-US" sz="2000" b="1" i="1">
                                <a:latin typeface="Cambria Math" panose="02040503050406030204" pitchFamily="18" charset="0"/>
                              </a:rPr>
                              <m:t>)</m:t>
                            </m:r>
                          </m:num>
                          <m:den>
                            <m:r>
                              <a:rPr lang="en-US" sz="2000" b="1" i="1">
                                <a:latin typeface="Cambria Math" panose="02040503050406030204" pitchFamily="18" charset="0"/>
                              </a:rPr>
                              <m:t>𝟐</m:t>
                            </m:r>
                          </m:den>
                        </m:f>
                      </m:den>
                    </m:f>
                  </m:oMath>
                </a14:m>
                <a:endParaRPr lang="en-US" sz="2000" dirty="0" smtClean="0">
                  <a:latin typeface="Cambria Math" panose="02040503050406030204" pitchFamily="18" charset="0"/>
                </a:endParaRPr>
              </a:p>
              <a:p>
                <a:endParaRPr lang="en-US" sz="2000" dirty="0">
                  <a:latin typeface="Cambria Math" panose="02040503050406030204" pitchFamily="18" charset="0"/>
                </a:endParaRPr>
              </a:p>
              <a:p>
                <a14:m>
                  <m:oMathPara xmlns:m="http://schemas.openxmlformats.org/officeDocument/2006/math">
                    <m:oMathParaPr>
                      <m:jc m:val="centerGroup"/>
                    </m:oMathParaPr>
                    <m:oMath xmlns:m="http://schemas.openxmlformats.org/officeDocument/2006/math">
                      <m:f>
                        <m:fPr>
                          <m:ctrlPr>
                            <a:rPr lang="en-IN" sz="2000" i="1">
                              <a:latin typeface="Cambria Math" panose="02040503050406030204" pitchFamily="18" charset="0"/>
                            </a:rPr>
                          </m:ctrlPr>
                        </m:fPr>
                        <m:num>
                          <m:r>
                            <a:rPr lang="en-US" sz="2000" i="1">
                              <a:latin typeface="Cambria Math" panose="02040503050406030204" pitchFamily="18" charset="0"/>
                            </a:rPr>
                            <m:t>100</m:t>
                          </m:r>
                          <m:r>
                            <a:rPr lang="en-US" sz="2000" b="0" i="1" smtClean="0">
                              <a:latin typeface="Cambria Math" panose="02040503050406030204" pitchFamily="18" charset="0"/>
                            </a:rPr>
                            <m:t> ∗832</m:t>
                          </m:r>
                        </m:num>
                        <m:den>
                          <m:r>
                            <a:rPr lang="en-IN" sz="2000" i="1">
                              <a:latin typeface="Cambria Math" panose="02040503050406030204" pitchFamily="18" charset="0"/>
                            </a:rPr>
                            <m:t>1</m:t>
                          </m:r>
                          <m:r>
                            <a:rPr lang="en-US" sz="2000" i="1">
                              <a:latin typeface="Cambria Math" panose="02040503050406030204" pitchFamily="18" charset="0"/>
                            </a:rPr>
                            <m:t>00</m:t>
                          </m:r>
                          <m:r>
                            <a:rPr lang="en-US" sz="2000" b="0" i="1" smtClean="0">
                              <a:latin typeface="Cambria Math" panose="02040503050406030204" pitchFamily="18" charset="0"/>
                            </a:rPr>
                            <m:t> ∗2</m:t>
                          </m:r>
                          <m:r>
                            <a:rPr lang="en-US" sz="2000" i="1">
                              <a:latin typeface="Cambria Math" panose="02040503050406030204" pitchFamily="18" charset="0"/>
                            </a:rPr>
                            <m:t>+</m:t>
                          </m:r>
                          <m:f>
                            <m:fPr>
                              <m:ctrlPr>
                                <a:rPr lang="en-IN" sz="2000" b="1" i="1">
                                  <a:latin typeface="Cambria Math" panose="02040503050406030204" pitchFamily="18" charset="0"/>
                                </a:rPr>
                              </m:ctrlPr>
                            </m:fPr>
                            <m:num>
                              <m:r>
                                <a:rPr lang="en-US" sz="2000" b="1" i="1" smtClean="0">
                                  <a:latin typeface="Cambria Math" panose="02040503050406030204" pitchFamily="18" charset="0"/>
                                </a:rPr>
                                <m:t>𝟖</m:t>
                              </m:r>
                              <m:r>
                                <a:rPr lang="en-US" sz="2000" b="1" i="1" smtClean="0">
                                  <a:latin typeface="Cambria Math" panose="02040503050406030204" pitchFamily="18" charset="0"/>
                                </a:rPr>
                                <m:t>∗</m:t>
                              </m:r>
                              <m:r>
                                <a:rPr lang="en-US" sz="2000" b="1" i="1" smtClean="0">
                                  <a:latin typeface="Cambria Math" panose="02040503050406030204" pitchFamily="18" charset="0"/>
                                </a:rPr>
                                <m:t>𝟐</m:t>
                              </m:r>
                              <m:r>
                                <a:rPr lang="en-US" sz="2000" b="1" i="1" smtClean="0">
                                  <a:latin typeface="Cambria Math" panose="02040503050406030204" pitchFamily="18" charset="0"/>
                                </a:rPr>
                                <m:t>∗</m:t>
                              </m:r>
                              <m:r>
                                <a:rPr lang="en-US" sz="2000" b="1" i="1">
                                  <a:latin typeface="Cambria Math" panose="02040503050406030204" pitchFamily="18" charset="0"/>
                                </a:rPr>
                                <m:t>𝟏</m:t>
                              </m:r>
                              <m:r>
                                <a:rPr lang="en-US" sz="2000" b="1" i="1">
                                  <a:latin typeface="Cambria Math" panose="02040503050406030204" pitchFamily="18" charset="0"/>
                                </a:rPr>
                                <m:t>)</m:t>
                              </m:r>
                            </m:num>
                            <m:den>
                              <m:r>
                                <a:rPr lang="en-US" sz="2000" b="1" i="1">
                                  <a:latin typeface="Cambria Math" panose="02040503050406030204" pitchFamily="18" charset="0"/>
                                </a:rPr>
                                <m:t>𝟐</m:t>
                              </m:r>
                            </m:den>
                          </m:f>
                        </m:den>
                      </m:f>
                    </m:oMath>
                  </m:oMathPara>
                </a14:m>
                <a:endParaRPr lang="en-US" sz="2000" dirty="0" smtClean="0">
                  <a:latin typeface="Cambria Math" panose="02040503050406030204" pitchFamily="18" charset="0"/>
                </a:endParaRPr>
              </a:p>
              <a:p>
                <a:endParaRPr lang="en-US" sz="2000" dirty="0" smtClean="0">
                  <a:latin typeface="Cambria Math" panose="02040503050406030204" pitchFamily="18" charset="0"/>
                </a:endParaRPr>
              </a:p>
              <a:p>
                <a:r>
                  <a:rPr lang="en-US" sz="2000" dirty="0">
                    <a:latin typeface="Cambria Math" panose="02040503050406030204" pitchFamily="18" charset="0"/>
                  </a:rPr>
                  <a:t> </a:t>
                </a:r>
                <a:r>
                  <a:rPr lang="en-US" sz="2000" dirty="0" smtClean="0">
                    <a:latin typeface="Cambria Math" panose="02040503050406030204" pitchFamily="18" charset="0"/>
                  </a:rPr>
                  <a:t>             = </a:t>
                </a:r>
                <a:r>
                  <a:rPr lang="en-US" sz="2000" dirty="0">
                    <a:latin typeface="Cambria Math" panose="02040503050406030204" pitchFamily="18" charset="0"/>
                  </a:rPr>
                  <a:t>400</a:t>
                </a:r>
                <a:endParaRPr lang="en-IN" sz="2000" dirty="0" smtClean="0">
                  <a:latin typeface="Cambria Math" panose="02040503050406030204" pitchFamily="18" charset="0"/>
                </a:endParaRPr>
              </a:p>
              <a:p>
                <a:r>
                  <a:rPr lang="en-IN" sz="2000" dirty="0" smtClean="0">
                    <a:latin typeface="Times New Roman" panose="02020603050405020304" pitchFamily="18" charset="0"/>
                    <a:cs typeface="Times New Roman" panose="02020603050405020304" pitchFamily="18" charset="0"/>
                  </a:rPr>
                  <a:t> </a:t>
                </a: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p:txBody>
          </p:sp>
        </mc:Choice>
        <mc:Fallback>
          <p:sp>
            <p:nvSpPr>
              <p:cNvPr id="16" name="Rectangle 15"/>
              <p:cNvSpPr>
                <a:spLocks noRot="1" noChangeAspect="1" noMove="1" noResize="1" noEditPoints="1" noAdjustHandles="1" noChangeArrowheads="1" noChangeShapeType="1" noTextEdit="1"/>
              </p:cNvSpPr>
              <p:nvPr/>
            </p:nvSpPr>
            <p:spPr>
              <a:xfrm>
                <a:off x="7301857" y="1629063"/>
                <a:ext cx="3812961" cy="4967370"/>
              </a:xfrm>
              <a:prstGeom prst="rect">
                <a:avLst/>
              </a:prstGeom>
              <a:blipFill>
                <a:blip r:embed="rId7"/>
                <a:stretch>
                  <a:fillRect l="-1106"/>
                </a:stretch>
              </a:blipFill>
            </p:spPr>
            <p:txBody>
              <a:bodyPr/>
              <a:lstStyle/>
              <a:p>
                <a:r>
                  <a:rPr lang="en-IN">
                    <a:noFill/>
                  </a:rPr>
                  <a:t> </a:t>
                </a:r>
              </a:p>
            </p:txBody>
          </p:sp>
        </mc:Fallback>
      </mc:AlternateContent>
      <p:sp>
        <p:nvSpPr>
          <p:cNvPr id="8" name="TextBox 7"/>
          <p:cNvSpPr txBox="1"/>
          <p:nvPr/>
        </p:nvSpPr>
        <p:spPr>
          <a:xfrm>
            <a:off x="5846909" y="3316023"/>
            <a:ext cx="844836" cy="461665"/>
          </a:xfrm>
          <a:prstGeom prst="rect">
            <a:avLst/>
          </a:prstGeom>
          <a:blipFill>
            <a:blip r:embed="rId8"/>
            <a:tile tx="0" ty="0" sx="100000" sy="100000" flip="none" algn="tl"/>
          </a:blipFill>
          <a:scene3d>
            <a:camera prst="orthographicFront"/>
            <a:lightRig rig="threePt" dir="t"/>
          </a:scene3d>
          <a:sp3d>
            <a:bevelT prst="relaxedInset"/>
          </a:sp3d>
        </p:spPr>
        <p:txBody>
          <a:bodyPr wrap="square" rtlCol="0">
            <a:spAutoFit/>
          </a:bodyPr>
          <a:lstStyle/>
          <a:p>
            <a:r>
              <a:rPr lang="en-IN" sz="2400" dirty="0" smtClean="0">
                <a:latin typeface="Times New Roman" panose="02020603050405020304" pitchFamily="18" charset="0"/>
                <a:cs typeface="Times New Roman" panose="02020603050405020304" pitchFamily="18" charset="0"/>
              </a:rPr>
              <a:t>OR</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1460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
                                            <p:txEl>
                                              <p:pRg st="10" end="10"/>
                                            </p:txEl>
                                          </p:spTgt>
                                        </p:tgtEl>
                                        <p:attrNameLst>
                                          <p:attrName>style.visibility</p:attrName>
                                        </p:attrNameLst>
                                      </p:cBhvr>
                                      <p:to>
                                        <p:strVal val="visible"/>
                                      </p:to>
                                    </p:set>
                                    <p:anim calcmode="lin" valueType="num">
                                      <p:cBhvr additive="base">
                                        <p:cTn id="13" dur="500" fill="hold"/>
                                        <p:tgtEl>
                                          <p:spTgt spid="15">
                                            <p:txEl>
                                              <p:pRg st="10" end="1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txEl>
                                              <p:pRg st="10" end="1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5">
                                            <p:txEl>
                                              <p:pRg st="11" end="11"/>
                                            </p:txEl>
                                          </p:spTgt>
                                        </p:tgtEl>
                                        <p:attrNameLst>
                                          <p:attrName>style.visibility</p:attrName>
                                        </p:attrNameLst>
                                      </p:cBhvr>
                                      <p:to>
                                        <p:strVal val="visible"/>
                                      </p:to>
                                    </p:set>
                                    <p:anim calcmode="lin" valueType="num">
                                      <p:cBhvr additive="base">
                                        <p:cTn id="17" dur="500" fill="hold"/>
                                        <p:tgtEl>
                                          <p:spTgt spid="15">
                                            <p:txEl>
                                              <p:pRg st="11" end="1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5">
                                            <p:txEl>
                                              <p:pRg st="11" end="11"/>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15">
                                            <p:txEl>
                                              <p:pRg st="12" end="12"/>
                                            </p:txEl>
                                          </p:spTgt>
                                        </p:tgtEl>
                                        <p:attrNameLst>
                                          <p:attrName>style.visibility</p:attrName>
                                        </p:attrNameLst>
                                      </p:cBhvr>
                                      <p:to>
                                        <p:strVal val="visible"/>
                                      </p:to>
                                    </p:set>
                                    <p:anim calcmode="lin" valueType="num">
                                      <p:cBhvr additive="base">
                                        <p:cTn id="21" dur="500" fill="hold"/>
                                        <p:tgtEl>
                                          <p:spTgt spid="15">
                                            <p:txEl>
                                              <p:pRg st="12" end="1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5">
                                            <p:txEl>
                                              <p:pRg st="12" end="12"/>
                                            </p:txEl>
                                          </p:spTgt>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5">
                                            <p:txEl>
                                              <p:pRg st="13" end="13"/>
                                            </p:txEl>
                                          </p:spTgt>
                                        </p:tgtEl>
                                        <p:attrNameLst>
                                          <p:attrName>style.visibility</p:attrName>
                                        </p:attrNameLst>
                                      </p:cBhvr>
                                      <p:to>
                                        <p:strVal val="visible"/>
                                      </p:to>
                                    </p:set>
                                    <p:anim calcmode="lin" valueType="num">
                                      <p:cBhvr additive="base">
                                        <p:cTn id="25" dur="500" fill="hold"/>
                                        <p:tgtEl>
                                          <p:spTgt spid="15">
                                            <p:txEl>
                                              <p:pRg st="13" end="1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5">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6">
                                            <p:txEl>
                                              <p:pRg st="0" end="0"/>
                                            </p:txEl>
                                          </p:spTgt>
                                        </p:tgtEl>
                                        <p:attrNameLst>
                                          <p:attrName>style.visibility</p:attrName>
                                        </p:attrNameLst>
                                      </p:cBhvr>
                                      <p:to>
                                        <p:strVal val="visible"/>
                                      </p:to>
                                    </p:set>
                                    <p:anim calcmode="lin" valueType="num">
                                      <p:cBhvr additive="base">
                                        <p:cTn id="31"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6">
                                            <p:txEl>
                                              <p:pRg st="2" end="2"/>
                                            </p:txEl>
                                          </p:spTgt>
                                        </p:tgtEl>
                                        <p:attrNameLst>
                                          <p:attrName>style.visibility</p:attrName>
                                        </p:attrNameLst>
                                      </p:cBhvr>
                                      <p:to>
                                        <p:strVal val="visible"/>
                                      </p:to>
                                    </p:set>
                                    <p:anim calcmode="lin" valueType="num">
                                      <p:cBhvr additive="base">
                                        <p:cTn id="37" dur="500" fill="hold"/>
                                        <p:tgtEl>
                                          <p:spTgt spid="16">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6">
                                            <p:txEl>
                                              <p:pRg st="4" end="4"/>
                                            </p:txEl>
                                          </p:spTgt>
                                        </p:tgtEl>
                                        <p:attrNameLst>
                                          <p:attrName>style.visibility</p:attrName>
                                        </p:attrNameLst>
                                      </p:cBhvr>
                                      <p:to>
                                        <p:strVal val="visible"/>
                                      </p:to>
                                    </p:set>
                                    <p:anim calcmode="lin" valueType="num">
                                      <p:cBhvr additive="base">
                                        <p:cTn id="43" dur="500" fill="hold"/>
                                        <p:tgtEl>
                                          <p:spTgt spid="16">
                                            <p:txEl>
                                              <p:pRg st="4" end="4"/>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16">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5535194" y="778018"/>
            <a:ext cx="5566060" cy="5749637"/>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r>
              <a:rPr lang="en-US" sz="2000" dirty="0">
                <a:latin typeface="Times New Roman" panose="02020603050405020304" pitchFamily="18" charset="0"/>
                <a:cs typeface="Times New Roman" panose="02020603050405020304" pitchFamily="18" charset="0"/>
              </a:rPr>
              <a:t>Compound Interest is the interest calculated on the initial principal and the accumulated interest of previous periods of a deposit or loan. In easy words, it can be said as </a:t>
            </a:r>
            <a:r>
              <a:rPr lang="en-US" sz="2000" b="1" dirty="0">
                <a:latin typeface="Times New Roman" panose="02020603050405020304" pitchFamily="18" charset="0"/>
                <a:cs typeface="Times New Roman" panose="02020603050405020304" pitchFamily="18" charset="0"/>
              </a:rPr>
              <a:t>"interest on interest"</a:t>
            </a:r>
            <a:r>
              <a:rPr lang="en-US" sz="2000" dirty="0">
                <a:latin typeface="Times New Roman" panose="02020603050405020304" pitchFamily="18" charset="0"/>
                <a:cs typeface="Times New Roman" panose="02020603050405020304" pitchFamily="18" charset="0"/>
              </a:rPr>
              <a:t>.</a:t>
            </a:r>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09639" y="0"/>
            <a:ext cx="13101639" cy="8245478"/>
          </a:xfrm>
          <a:prstGeom prst="rect">
            <a:avLst/>
          </a:prstGeom>
        </p:spPr>
        <p:style>
          <a:lnRef idx="2">
            <a:schemeClr val="dk1"/>
          </a:lnRef>
          <a:fillRef idx="1">
            <a:schemeClr val="lt1"/>
          </a:fillRef>
          <a:effectRef idx="0">
            <a:schemeClr val="dk1"/>
          </a:effectRef>
          <a:fontRef idx="minor">
            <a:schemeClr val="dk1"/>
          </a:fontRef>
        </p:style>
      </p:pic>
      <p:sp>
        <p:nvSpPr>
          <p:cNvPr id="5" name="Rectangle 4"/>
          <p:cNvSpPr/>
          <p:nvPr/>
        </p:nvSpPr>
        <p:spPr>
          <a:xfrm>
            <a:off x="-498763" y="9525"/>
            <a:ext cx="12690763" cy="6715125"/>
          </a:xfrm>
          <a:prstGeom prst="rect">
            <a:avLst/>
          </a:prstGeom>
          <a:blipFill>
            <a:blip r:embed="rId4"/>
            <a:tile tx="0" ty="0" sx="100000" sy="100000" flip="none" algn="tl"/>
          </a:blipFill>
          <a:effectLst>
            <a:outerShdw blurRad="50800" dist="38100" dir="2700000" algn="tl" rotWithShape="0">
              <a:prstClr val="black">
                <a:alpha val="40000"/>
              </a:prstClr>
            </a:outerShdw>
          </a:effectLst>
          <a:scene3d>
            <a:camera prst="orthographicFront"/>
            <a:lightRig rig="threePt" dir="t"/>
          </a:scene3d>
          <a:sp3d>
            <a:bevelT prst="relaxedInset"/>
          </a:sp3d>
        </p:spPr>
        <p:style>
          <a:lnRef idx="2">
            <a:schemeClr val="dk1"/>
          </a:lnRef>
          <a:fillRef idx="1">
            <a:schemeClr val="lt1"/>
          </a:fillRef>
          <a:effectRef idx="0">
            <a:schemeClr val="dk1"/>
          </a:effectRef>
          <a:fontRef idx="minor">
            <a:schemeClr val="dk1"/>
          </a:fontRef>
        </p:style>
        <p:txBody>
          <a:bodyPr rtlCol="0" anchor="ctr"/>
          <a:lstStyle/>
          <a:p>
            <a:endParaRPr lang="en-IN" dirty="0"/>
          </a:p>
        </p:txBody>
      </p:sp>
      <p:sp>
        <p:nvSpPr>
          <p:cNvPr id="13" name="Rectangle 1"/>
          <p:cNvSpPr>
            <a:spLocks noChangeArrowheads="1"/>
          </p:cNvSpPr>
          <p:nvPr/>
        </p:nvSpPr>
        <p:spPr bwMode="auto">
          <a:xfrm>
            <a:off x="65804" y="95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158700" bIns="15870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rPr>
              <a:t>A = P + S.I</a:t>
            </a:r>
            <a:endParaRPr kumimoji="0" lang="en-US" altLang="en-US" sz="1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Georgia" panose="02040502050405020303" pitchFamily="18" charset="0"/>
                <a:hlinkClick r:id="rId5"/>
              </a:rPr>
              <a:t>  </a:t>
            </a:r>
            <a:endParaRPr kumimoji="0" lang="en-US" altLang="en-US" sz="72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200" b="0" i="0" u="none" strike="noStrike" cap="none" normalizeH="0" baseline="0" dirty="0" smtClean="0">
                <a:ln>
                  <a:noFill/>
                </a:ln>
                <a:solidFill>
                  <a:schemeClr val="tx1"/>
                </a:solidFill>
                <a:effectLst/>
                <a:latin typeface="Georgia" panose="02040502050405020303" pitchFamily="18" charset="0"/>
              </a:rPr>
              <a:t/>
            </a:r>
            <a:br>
              <a:rPr kumimoji="0" lang="en-US" altLang="en-US" sz="7200" b="0" i="0" u="none" strike="noStrike" cap="none" normalizeH="0" baseline="0" dirty="0" smtClean="0">
                <a:ln>
                  <a:noFill/>
                </a:ln>
                <a:solidFill>
                  <a:schemeClr val="tx1"/>
                </a:solidFill>
                <a:effectLst/>
                <a:latin typeface="Georgia" panose="02040502050405020303" pitchFamily="18" charset="0"/>
              </a:rPr>
            </a:br>
            <a:endParaRPr kumimoji="0" lang="en-US" altLang="en-US" sz="7200" b="0" i="0" u="none" strike="noStrike" cap="none" normalizeH="0" baseline="0" dirty="0" smtClean="0">
              <a:ln>
                <a:noFill/>
              </a:ln>
              <a:solidFill>
                <a:schemeClr val="tx1"/>
              </a:solidFill>
              <a:effectLst/>
              <a:latin typeface="Georgia" panose="02040502050405020303" pitchFamily="18" charset="0"/>
            </a:endParaRPr>
          </a:p>
        </p:txBody>
      </p:sp>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809607" y="5215665"/>
            <a:ext cx="2210810" cy="2064325"/>
          </a:xfrm>
          <a:prstGeom prst="rect">
            <a:avLst/>
          </a:prstGeom>
        </p:spPr>
      </p:pic>
      <p:sp>
        <p:nvSpPr>
          <p:cNvPr id="6" name="TextBox 5"/>
          <p:cNvSpPr txBox="1"/>
          <p:nvPr/>
        </p:nvSpPr>
        <p:spPr>
          <a:xfrm>
            <a:off x="401203" y="229170"/>
            <a:ext cx="11347452" cy="830997"/>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r>
              <a:rPr lang="en-US" sz="2400" dirty="0">
                <a:latin typeface="Times New Roman" panose="02020603050405020304" pitchFamily="18" charset="0"/>
                <a:cs typeface="Times New Roman" panose="02020603050405020304" pitchFamily="18" charset="0"/>
              </a:rPr>
              <a:t>Calculate the amount of equal installment, which will discharge a debt of </a:t>
            </a:r>
            <a:r>
              <a:rPr lang="en-US" sz="2400" dirty="0" err="1">
                <a:latin typeface="Times New Roman" panose="02020603050405020304" pitchFamily="18" charset="0"/>
                <a:cs typeface="Times New Roman" panose="02020603050405020304" pitchFamily="18" charset="0"/>
              </a:rPr>
              <a:t>Rs</a:t>
            </a:r>
            <a:r>
              <a:rPr lang="en-US" sz="2400" dirty="0">
                <a:latin typeface="Times New Roman" panose="02020603050405020304" pitchFamily="18" charset="0"/>
                <a:cs typeface="Times New Roman" panose="02020603050405020304" pitchFamily="18" charset="0"/>
              </a:rPr>
              <a:t>. 4240 due in 4 years at 4% p.a. of simple interest.</a:t>
            </a:r>
            <a:endParaRPr lang="en-IN" sz="2400"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5" name="Rectangle 14"/>
              <p:cNvSpPr/>
              <p:nvPr/>
            </p:nvSpPr>
            <p:spPr>
              <a:xfrm>
                <a:off x="502248" y="1279811"/>
                <a:ext cx="6617412" cy="4762492"/>
              </a:xfrm>
              <a:prstGeom prst="rect">
                <a:avLst/>
              </a:prstGeom>
              <a:blipFill>
                <a:blip r:embed="rId2"/>
                <a:tile tx="0" ty="0" sx="100000" sy="100000" flip="none" algn="tl"/>
              </a:blipFill>
              <a:scene3d>
                <a:camera prst="orthographicFront"/>
                <a:lightRig rig="threePt" dir="t"/>
              </a:scene3d>
              <a:sp3d>
                <a:bevelT w="139700" h="139700" prst="divot"/>
              </a:sp3d>
            </p:spPr>
            <p:style>
              <a:lnRef idx="2">
                <a:schemeClr val="dk1"/>
              </a:lnRef>
              <a:fillRef idx="1">
                <a:schemeClr val="lt1"/>
              </a:fillRef>
              <a:effectRef idx="0">
                <a:schemeClr val="dk1"/>
              </a:effectRef>
              <a:fontRef idx="minor">
                <a:schemeClr val="dk1"/>
              </a:fontRef>
            </p:style>
            <p:txBody>
              <a:bodyPr rtlCol="0" anchor="ctr"/>
              <a:lstStyle/>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IN" sz="2000" b="1" dirty="0" smtClean="0">
                    <a:latin typeface="Times New Roman" panose="02020603050405020304" pitchFamily="18" charset="0"/>
                    <a:cs typeface="Times New Roman" panose="02020603050405020304" pitchFamily="18" charset="0"/>
                  </a:rPr>
                  <a:t>Solution:</a:t>
                </a:r>
                <a:endParaRPr lang="en-IN"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  </a:t>
                </a:r>
                <a:r>
                  <a:rPr lang="en-US" sz="2000" dirty="0">
                    <a:latin typeface="Cambria Math" panose="02040503050406030204" pitchFamily="18" charset="0"/>
                  </a:rPr>
                  <a:t>Using the formula, annual installment= </a:t>
                </a:r>
                <a14:m>
                  <m:oMath xmlns:m="http://schemas.openxmlformats.org/officeDocument/2006/math">
                    <m:f>
                      <m:fPr>
                        <m:ctrlPr>
                          <a:rPr lang="en-IN" sz="2000" i="1">
                            <a:latin typeface="Cambria Math" panose="02040503050406030204" pitchFamily="18" charset="0"/>
                          </a:rPr>
                        </m:ctrlPr>
                      </m:fPr>
                      <m:num>
                        <m:r>
                          <a:rPr lang="en-US" sz="2000" i="1">
                            <a:latin typeface="Cambria Math" panose="02040503050406030204" pitchFamily="18" charset="0"/>
                          </a:rPr>
                          <m:t>100</m:t>
                        </m:r>
                        <m:r>
                          <a:rPr lang="en-US" sz="2000" i="1">
                            <a:latin typeface="Cambria Math" panose="02040503050406030204" pitchFamily="18" charset="0"/>
                          </a:rPr>
                          <m:t>𝐴</m:t>
                        </m:r>
                      </m:num>
                      <m:den>
                        <m:r>
                          <a:rPr lang="en-IN" sz="2000" i="1">
                            <a:latin typeface="Cambria Math" panose="02040503050406030204" pitchFamily="18" charset="0"/>
                          </a:rPr>
                          <m:t>1</m:t>
                        </m:r>
                        <m:r>
                          <a:rPr lang="en-US" sz="2000" i="1">
                            <a:latin typeface="Cambria Math" panose="02040503050406030204" pitchFamily="18" charset="0"/>
                          </a:rPr>
                          <m:t>00</m:t>
                        </m:r>
                        <m:r>
                          <a:rPr lang="en-US" sz="2000" i="1">
                            <a:latin typeface="Cambria Math" panose="02040503050406030204" pitchFamily="18" charset="0"/>
                          </a:rPr>
                          <m:t>𝑛</m:t>
                        </m:r>
                        <m:r>
                          <a:rPr lang="en-US" sz="2000" i="1">
                            <a:latin typeface="Cambria Math" panose="02040503050406030204" pitchFamily="18" charset="0"/>
                          </a:rPr>
                          <m:t>+</m:t>
                        </m:r>
                        <m:f>
                          <m:fPr>
                            <m:ctrlPr>
                              <a:rPr lang="en-IN" sz="2000" b="1" i="1">
                                <a:latin typeface="Cambria Math" panose="02040503050406030204" pitchFamily="18" charset="0"/>
                              </a:rPr>
                            </m:ctrlPr>
                          </m:fPr>
                          <m:num>
                            <m:r>
                              <a:rPr lang="en-US" sz="2000" b="1" i="1">
                                <a:latin typeface="Cambria Math" panose="02040503050406030204" pitchFamily="18" charset="0"/>
                              </a:rPr>
                              <m:t>𝒓𝒏</m:t>
                            </m:r>
                            <m:r>
                              <a:rPr lang="en-US" sz="2000" b="1" i="1">
                                <a:latin typeface="Cambria Math" panose="02040503050406030204" pitchFamily="18" charset="0"/>
                              </a:rPr>
                              <m:t>(</m:t>
                            </m:r>
                            <m:r>
                              <a:rPr lang="en-US" sz="2000" b="1" i="1">
                                <a:latin typeface="Cambria Math" panose="02040503050406030204" pitchFamily="18" charset="0"/>
                              </a:rPr>
                              <m:t>𝒏</m:t>
                            </m:r>
                            <m:r>
                              <a:rPr lang="en-US" sz="2000" b="1" i="1">
                                <a:latin typeface="Cambria Math" panose="02040503050406030204" pitchFamily="18" charset="0"/>
                              </a:rPr>
                              <m:t>−</m:t>
                            </m:r>
                            <m:r>
                              <a:rPr lang="en-US" sz="2000" b="1" i="1">
                                <a:latin typeface="Cambria Math" panose="02040503050406030204" pitchFamily="18" charset="0"/>
                              </a:rPr>
                              <m:t>𝟏</m:t>
                            </m:r>
                            <m:r>
                              <a:rPr lang="en-US" sz="2000" b="1" i="1">
                                <a:latin typeface="Cambria Math" panose="02040503050406030204" pitchFamily="18" charset="0"/>
                              </a:rPr>
                              <m:t>)</m:t>
                            </m:r>
                          </m:num>
                          <m:den>
                            <m:r>
                              <a:rPr lang="en-US" sz="2000" b="1" i="1">
                                <a:latin typeface="Cambria Math" panose="02040503050406030204" pitchFamily="18" charset="0"/>
                              </a:rPr>
                              <m:t>𝟐</m:t>
                            </m:r>
                          </m:den>
                        </m:f>
                      </m:den>
                    </m:f>
                  </m:oMath>
                </a14:m>
                <a:endParaRPr lang="en-US" sz="2000" dirty="0">
                  <a:latin typeface="Cambria Math" panose="02040503050406030204" pitchFamily="18" charset="0"/>
                </a:endParaRPr>
              </a:p>
              <a:p>
                <a:endParaRPr lang="en-US" sz="2000"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f>
                        <m:fPr>
                          <m:ctrlPr>
                            <a:rPr lang="en-IN" sz="2000" i="1">
                              <a:latin typeface="Cambria Math" panose="02040503050406030204" pitchFamily="18" charset="0"/>
                            </a:rPr>
                          </m:ctrlPr>
                        </m:fPr>
                        <m:num>
                          <m:r>
                            <a:rPr lang="en-US" sz="2000" i="1">
                              <a:latin typeface="Cambria Math" panose="02040503050406030204" pitchFamily="18" charset="0"/>
                            </a:rPr>
                            <m:t>100</m:t>
                          </m:r>
                          <m:r>
                            <a:rPr lang="en-US" sz="2000" i="1">
                              <a:latin typeface="Cambria Math" panose="02040503050406030204" pitchFamily="18" charset="0"/>
                            </a:rPr>
                            <m:t> ∗</m:t>
                          </m:r>
                          <m:r>
                            <a:rPr lang="en-US" sz="2000" b="0" i="1" smtClean="0">
                              <a:latin typeface="Cambria Math" panose="02040503050406030204" pitchFamily="18" charset="0"/>
                            </a:rPr>
                            <m:t>4240</m:t>
                          </m:r>
                        </m:num>
                        <m:den>
                          <m:r>
                            <a:rPr lang="en-IN" sz="2000" i="1">
                              <a:latin typeface="Cambria Math" panose="02040503050406030204" pitchFamily="18" charset="0"/>
                            </a:rPr>
                            <m:t>1</m:t>
                          </m:r>
                          <m:r>
                            <a:rPr lang="en-US" sz="2000" i="1">
                              <a:latin typeface="Cambria Math" panose="02040503050406030204" pitchFamily="18" charset="0"/>
                            </a:rPr>
                            <m:t>00</m:t>
                          </m:r>
                          <m:r>
                            <a:rPr lang="en-US" sz="2000" i="1">
                              <a:latin typeface="Cambria Math" panose="02040503050406030204" pitchFamily="18" charset="0"/>
                            </a:rPr>
                            <m:t> ∗</m:t>
                          </m:r>
                          <m:r>
                            <a:rPr lang="en-US" sz="2000" b="0" i="1" smtClean="0">
                              <a:latin typeface="Cambria Math" panose="02040503050406030204" pitchFamily="18" charset="0"/>
                            </a:rPr>
                            <m:t>4</m:t>
                          </m:r>
                          <m:r>
                            <a:rPr lang="en-US" sz="2000" i="1">
                              <a:latin typeface="Cambria Math" panose="02040503050406030204" pitchFamily="18" charset="0"/>
                            </a:rPr>
                            <m:t>+</m:t>
                          </m:r>
                          <m:f>
                            <m:fPr>
                              <m:ctrlPr>
                                <a:rPr lang="en-IN" sz="2000" b="1" i="1">
                                  <a:latin typeface="Cambria Math" panose="02040503050406030204" pitchFamily="18" charset="0"/>
                                </a:rPr>
                              </m:ctrlPr>
                            </m:fPr>
                            <m:num>
                              <m:r>
                                <a:rPr lang="en-US" sz="2000" b="1" i="1" smtClean="0">
                                  <a:latin typeface="Cambria Math" panose="02040503050406030204" pitchFamily="18" charset="0"/>
                                </a:rPr>
                                <m:t>(</m:t>
                              </m:r>
                              <m:r>
                                <a:rPr lang="en-US" sz="2000" b="1" i="1" smtClean="0">
                                  <a:latin typeface="Cambria Math" panose="02040503050406030204" pitchFamily="18" charset="0"/>
                                </a:rPr>
                                <m:t>𝟒</m:t>
                              </m:r>
                              <m:r>
                                <a:rPr lang="en-US" sz="2000" b="1" i="1">
                                  <a:latin typeface="Cambria Math" panose="02040503050406030204" pitchFamily="18" charset="0"/>
                                </a:rPr>
                                <m:t>∗</m:t>
                              </m:r>
                              <m:r>
                                <a:rPr lang="en-US" sz="2000" b="1" i="1" smtClean="0">
                                  <a:latin typeface="Cambria Math" panose="02040503050406030204" pitchFamily="18" charset="0"/>
                                </a:rPr>
                                <m:t>𝟒</m:t>
                              </m:r>
                              <m:r>
                                <a:rPr lang="en-US" sz="2000" b="1" i="1">
                                  <a:latin typeface="Cambria Math" panose="02040503050406030204" pitchFamily="18" charset="0"/>
                                </a:rPr>
                                <m:t>∗</m:t>
                              </m:r>
                              <m:r>
                                <a:rPr lang="en-US" sz="2000" b="1" i="1" smtClean="0">
                                  <a:latin typeface="Cambria Math" panose="02040503050406030204" pitchFamily="18" charset="0"/>
                                </a:rPr>
                                <m:t>𝟑</m:t>
                              </m:r>
                              <m:r>
                                <a:rPr lang="en-US" sz="2000" b="1" i="1">
                                  <a:latin typeface="Cambria Math" panose="02040503050406030204" pitchFamily="18" charset="0"/>
                                </a:rPr>
                                <m:t>)</m:t>
                              </m:r>
                            </m:num>
                            <m:den>
                              <m:r>
                                <a:rPr lang="en-US" sz="2000" b="1" i="1">
                                  <a:latin typeface="Cambria Math" panose="02040503050406030204" pitchFamily="18" charset="0"/>
                                </a:rPr>
                                <m:t>𝟐</m:t>
                              </m:r>
                            </m:den>
                          </m:f>
                        </m:den>
                      </m:f>
                    </m:oMath>
                  </m:oMathPara>
                </a14:m>
                <a:endParaRPr lang="en-US" sz="2000" dirty="0">
                  <a:latin typeface="Cambria Math" panose="02040503050406030204" pitchFamily="18" charset="0"/>
                </a:endParaRPr>
              </a:p>
              <a:p>
                <a:endParaRPr lang="en-US" sz="2000" dirty="0">
                  <a:latin typeface="Cambria Math" panose="02040503050406030204" pitchFamily="18" charset="0"/>
                </a:endParaRPr>
              </a:p>
              <a:p>
                <a:r>
                  <a:rPr lang="en-US" sz="2000" dirty="0">
                    <a:latin typeface="Cambria Math" panose="02040503050406030204" pitchFamily="18" charset="0"/>
                  </a:rPr>
                  <a:t> </a:t>
                </a:r>
                <a:r>
                  <a:rPr lang="en-US" sz="2000" dirty="0">
                    <a:latin typeface="Cambria Math" panose="02040503050406030204" pitchFamily="18" charset="0"/>
                  </a:rPr>
                  <a:t>             = </a:t>
                </a:r>
                <a:r>
                  <a:rPr lang="en-US" sz="2000" dirty="0" err="1" smtClean="0">
                    <a:latin typeface="Cambria Math" panose="02040503050406030204" pitchFamily="18" charset="0"/>
                  </a:rPr>
                  <a:t>Rs</a:t>
                </a:r>
                <a:r>
                  <a:rPr lang="en-US" sz="2000" dirty="0" smtClean="0">
                    <a:latin typeface="Cambria Math" panose="02040503050406030204" pitchFamily="18" charset="0"/>
                  </a:rPr>
                  <a:t>. 1000</a:t>
                </a:r>
                <a:endParaRPr lang="en-IN" sz="2000" dirty="0">
                  <a:latin typeface="Cambria Math" panose="020405030504060302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r>
                  <a:rPr lang="en-IN" sz="2000" dirty="0" smtClean="0">
                    <a:latin typeface="Times New Roman" panose="02020603050405020304" pitchFamily="18" charset="0"/>
                    <a:cs typeface="Times New Roman" panose="02020603050405020304" pitchFamily="18" charset="0"/>
                  </a:rPr>
                  <a:t> </a:t>
                </a: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mc:Choice>
        <mc:Fallback>
          <p:sp>
            <p:nvSpPr>
              <p:cNvPr id="15" name="Rectangle 14"/>
              <p:cNvSpPr>
                <a:spLocks noRot="1" noChangeAspect="1" noMove="1" noResize="1" noEditPoints="1" noAdjustHandles="1" noChangeArrowheads="1" noChangeShapeType="1" noTextEdit="1"/>
              </p:cNvSpPr>
              <p:nvPr/>
            </p:nvSpPr>
            <p:spPr>
              <a:xfrm>
                <a:off x="502248" y="1279811"/>
                <a:ext cx="6617412" cy="4762492"/>
              </a:xfrm>
              <a:prstGeom prst="rect">
                <a:avLst/>
              </a:prstGeom>
              <a:blipFill>
                <a:blip r:embed="rId7"/>
                <a:stretch>
                  <a:fillRect l="-641"/>
                </a:stretch>
              </a:blipFill>
            </p:spPr>
            <p:txBody>
              <a:bodyPr/>
              <a:lstStyle/>
              <a:p>
                <a:r>
                  <a:rPr lang="en-IN">
                    <a:noFill/>
                  </a:rPr>
                  <a:t> </a:t>
                </a:r>
              </a:p>
            </p:txBody>
          </p:sp>
        </mc:Fallback>
      </mc:AlternateContent>
    </p:spTree>
    <p:extLst>
      <p:ext uri="{BB962C8B-B14F-4D97-AF65-F5344CB8AC3E}">
        <p14:creationId xmlns:p14="http://schemas.microsoft.com/office/powerpoint/2010/main" val="1386492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5">
                                            <p:txEl>
                                              <p:pRg st="10" end="10"/>
                                            </p:txEl>
                                          </p:spTgt>
                                        </p:tgtEl>
                                        <p:attrNameLst>
                                          <p:attrName>style.visibility</p:attrName>
                                        </p:attrNameLst>
                                      </p:cBhvr>
                                      <p:to>
                                        <p:strVal val="visible"/>
                                      </p:to>
                                    </p:set>
                                    <p:anim calcmode="lin" valueType="num">
                                      <p:cBhvr additive="base">
                                        <p:cTn id="13" dur="500" fill="hold"/>
                                        <p:tgtEl>
                                          <p:spTgt spid="15">
                                            <p:txEl>
                                              <p:pRg st="10" end="1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txEl>
                                              <p:pRg st="10" end="10"/>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15">
                                            <p:txEl>
                                              <p:pRg st="11" end="11"/>
                                            </p:txEl>
                                          </p:spTgt>
                                        </p:tgtEl>
                                        <p:attrNameLst>
                                          <p:attrName>style.visibility</p:attrName>
                                        </p:attrNameLst>
                                      </p:cBhvr>
                                      <p:to>
                                        <p:strVal val="visible"/>
                                      </p:to>
                                    </p:set>
                                    <p:anim calcmode="lin" valueType="num">
                                      <p:cBhvr additive="base">
                                        <p:cTn id="17" dur="500" fill="hold"/>
                                        <p:tgtEl>
                                          <p:spTgt spid="15">
                                            <p:txEl>
                                              <p:pRg st="11" end="1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5">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5">
                                            <p:txEl>
                                              <p:pRg st="13" end="13"/>
                                            </p:txEl>
                                          </p:spTgt>
                                        </p:tgtEl>
                                        <p:attrNameLst>
                                          <p:attrName>style.visibility</p:attrName>
                                        </p:attrNameLst>
                                      </p:cBhvr>
                                      <p:to>
                                        <p:strVal val="visible"/>
                                      </p:to>
                                    </p:set>
                                    <p:anim calcmode="lin" valueType="num">
                                      <p:cBhvr additive="base">
                                        <p:cTn id="23" dur="500" fill="hold"/>
                                        <p:tgtEl>
                                          <p:spTgt spid="15">
                                            <p:txEl>
                                              <p:pRg st="13" end="1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5">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5">
                                            <p:txEl>
                                              <p:pRg st="15" end="15"/>
                                            </p:txEl>
                                          </p:spTgt>
                                        </p:tgtEl>
                                        <p:attrNameLst>
                                          <p:attrName>style.visibility</p:attrName>
                                        </p:attrNameLst>
                                      </p:cBhvr>
                                      <p:to>
                                        <p:strVal val="visible"/>
                                      </p:to>
                                    </p:set>
                                    <p:anim calcmode="lin" valueType="num">
                                      <p:cBhvr additive="base">
                                        <p:cTn id="29" dur="500" fill="hold"/>
                                        <p:tgtEl>
                                          <p:spTgt spid="15">
                                            <p:txEl>
                                              <p:pRg st="15" end="15"/>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5">
                                            <p:txEl>
                                              <p:pRg st="15" end="1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1190</TotalTime>
  <Words>877</Words>
  <Application>Microsoft Office PowerPoint</Application>
  <PresentationFormat>Widescreen</PresentationFormat>
  <Paragraphs>348</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Bell MT</vt:lpstr>
      <vt:lpstr>Calibri</vt:lpstr>
      <vt:lpstr>Calibri Light</vt:lpstr>
      <vt:lpstr>Cambria Math</vt:lpstr>
      <vt:lpstr>Georgia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Jayaganesh</dc:creator>
  <cp:lastModifiedBy>Jayaganesh</cp:lastModifiedBy>
  <cp:revision>102</cp:revision>
  <dcterms:created xsi:type="dcterms:W3CDTF">2020-10-10T15:23:54Z</dcterms:created>
  <dcterms:modified xsi:type="dcterms:W3CDTF">2020-11-02T20:36:16Z</dcterms:modified>
</cp:coreProperties>
</file>